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41"/>
  </p:notesMasterIdLst>
  <p:handoutMasterIdLst>
    <p:handoutMasterId r:id="rId42"/>
  </p:handoutMasterIdLst>
  <p:sldIdLst>
    <p:sldId id="256" r:id="rId6"/>
    <p:sldId id="2146848010" r:id="rId7"/>
    <p:sldId id="2145707353" r:id="rId8"/>
    <p:sldId id="289" r:id="rId9"/>
    <p:sldId id="262" r:id="rId10"/>
    <p:sldId id="273" r:id="rId11"/>
    <p:sldId id="271" r:id="rId12"/>
    <p:sldId id="267" r:id="rId13"/>
    <p:sldId id="275" r:id="rId14"/>
    <p:sldId id="2145707354" r:id="rId15"/>
    <p:sldId id="286" r:id="rId16"/>
    <p:sldId id="2146848015" r:id="rId17"/>
    <p:sldId id="288" r:id="rId18"/>
    <p:sldId id="2145707355" r:id="rId19"/>
    <p:sldId id="2146848045" r:id="rId20"/>
    <p:sldId id="290" r:id="rId21"/>
    <p:sldId id="265" r:id="rId22"/>
    <p:sldId id="292" r:id="rId23"/>
    <p:sldId id="287" r:id="rId24"/>
    <p:sldId id="278" r:id="rId25"/>
    <p:sldId id="279" r:id="rId26"/>
    <p:sldId id="282" r:id="rId27"/>
    <p:sldId id="274" r:id="rId28"/>
    <p:sldId id="263" r:id="rId29"/>
    <p:sldId id="268" r:id="rId30"/>
    <p:sldId id="280" r:id="rId31"/>
    <p:sldId id="269" r:id="rId32"/>
    <p:sldId id="293" r:id="rId33"/>
    <p:sldId id="294" r:id="rId34"/>
    <p:sldId id="295" r:id="rId35"/>
    <p:sldId id="2146848011" r:id="rId36"/>
    <p:sldId id="257" r:id="rId37"/>
    <p:sldId id="2146848042" r:id="rId38"/>
    <p:sldId id="2146848043" r:id="rId39"/>
    <p:sldId id="2146848044" r:id="rId40"/>
  </p:sldIdLst>
  <p:sldSz cx="12192000" cy="6858000"/>
  <p:notesSz cx="6797675"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ção Predefinida" id="{0CC56AD0-B925-4930-BAEA-FD63CCDC4A0D}">
          <p14:sldIdLst>
            <p14:sldId id="256"/>
            <p14:sldId id="2146848010"/>
            <p14:sldId id="2145707353"/>
            <p14:sldId id="289"/>
            <p14:sldId id="262"/>
            <p14:sldId id="273"/>
            <p14:sldId id="271"/>
            <p14:sldId id="267"/>
            <p14:sldId id="275"/>
            <p14:sldId id="2145707354"/>
            <p14:sldId id="286"/>
            <p14:sldId id="2146848015"/>
            <p14:sldId id="288"/>
            <p14:sldId id="2145707355"/>
            <p14:sldId id="2146848045"/>
            <p14:sldId id="290"/>
            <p14:sldId id="265"/>
            <p14:sldId id="292"/>
            <p14:sldId id="287"/>
            <p14:sldId id="278"/>
            <p14:sldId id="279"/>
            <p14:sldId id="282"/>
            <p14:sldId id="274"/>
            <p14:sldId id="263"/>
            <p14:sldId id="268"/>
            <p14:sldId id="280"/>
            <p14:sldId id="269"/>
            <p14:sldId id="293"/>
            <p14:sldId id="294"/>
            <p14:sldId id="295"/>
            <p14:sldId id="2146848011"/>
            <p14:sldId id="257"/>
            <p14:sldId id="2146848042"/>
            <p14:sldId id="2146848043"/>
            <p14:sldId id="2146848044"/>
          </p14:sldIdLst>
        </p14:section>
        <p14:section name="Secção Sem Título" id="{D9562ECA-2E89-4C8C-B7BB-FC8AA2834AD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DCC618-637F-A5F2-A219-4C83A2DCD31A}" name="Sofia Martins (Contractor)" initials="SM(" userId="S::Sofia.Martins1@gilead.com::36556121-9234-4675-a111-b636a3fcc3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i Batista" initials="RB" lastIdx="1" clrIdx="0">
    <p:extLst>
      <p:ext uri="{19B8F6BF-5375-455C-9EA6-DF929625EA0E}">
        <p15:presenceInfo xmlns:p15="http://schemas.microsoft.com/office/powerpoint/2012/main" userId="Rui Batista" providerId="None"/>
      </p:ext>
    </p:extLst>
  </p:cmAuthor>
  <p:cmAuthor id="2" name="Filipa Palha" initials="FP" lastIdx="75" clrIdx="1">
    <p:extLst>
      <p:ext uri="{19B8F6BF-5375-455C-9EA6-DF929625EA0E}">
        <p15:presenceInfo xmlns:p15="http://schemas.microsoft.com/office/powerpoint/2012/main" userId="S::Filipa.Palha@gilead.com::49f00d29-55a4-41e6-8d6c-b008513a45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4B8"/>
    <a:srgbClr val="1C518B"/>
    <a:srgbClr val="6BBAFF"/>
    <a:srgbClr val="6D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980" autoAdjust="0"/>
  </p:normalViewPr>
  <p:slideViewPr>
    <p:cSldViewPr snapToGrid="0">
      <p:cViewPr varScale="1">
        <p:scale>
          <a:sx n="108" d="100"/>
          <a:sy n="108" d="100"/>
        </p:scale>
        <p:origin x="960" y="108"/>
      </p:cViewPr>
      <p:guideLst/>
    </p:cSldViewPr>
  </p:slideViewPr>
  <p:notesTextViewPr>
    <p:cViewPr>
      <p:scale>
        <a:sx n="1" d="1"/>
        <a:sy n="1" d="1"/>
      </p:scale>
      <p:origin x="0" y="0"/>
    </p:cViewPr>
  </p:notesTextViewPr>
  <p:notesViewPr>
    <p:cSldViewPr snapToGrid="0">
      <p:cViewPr varScale="1">
        <p:scale>
          <a:sx n="150" d="100"/>
          <a:sy n="150"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pt-PT" dirty="0"/>
              <a:t>Tempo entre primeira consulta e início da </a:t>
            </a:r>
            <a:r>
              <a:rPr lang="pt-PT" dirty="0" err="1"/>
              <a:t>TARc</a:t>
            </a:r>
            <a:r>
              <a:rPr lang="pt-PT" dirty="0"/>
              <a:t> (n = 50)</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pt-PT"/>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4"/>
            <c:invertIfNegative val="0"/>
            <c:bubble3D val="0"/>
            <c:extLst>
              <c:ext xmlns:c16="http://schemas.microsoft.com/office/drawing/2014/chart" uri="{C3380CC4-5D6E-409C-BE32-E72D297353CC}">
                <c16:uniqueId val="{00000001-C2E3-4ACC-B75E-4A79F2023C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Folha4!$E$3:$E$8</c:f>
              <c:strCache>
                <c:ptCount val="6"/>
                <c:pt idx="0">
                  <c:v>Início no mesmo dia</c:v>
                </c:pt>
                <c:pt idx="1">
                  <c:v>Início entre dias 1-7</c:v>
                </c:pt>
                <c:pt idx="2">
                  <c:v>Início entre dias 7-14</c:v>
                </c:pt>
                <c:pt idx="3">
                  <c:v>Início entre dias 14-21</c:v>
                </c:pt>
                <c:pt idx="4">
                  <c:v>Início ≤ 21 dias</c:v>
                </c:pt>
                <c:pt idx="5">
                  <c:v>Início ≥ 21 dias</c:v>
                </c:pt>
              </c:strCache>
            </c:strRef>
          </c:cat>
          <c:val>
            <c:numRef>
              <c:f>Folha4!$F$3:$F$8</c:f>
              <c:numCache>
                <c:formatCode>General</c:formatCode>
                <c:ptCount val="6"/>
                <c:pt idx="0">
                  <c:v>2</c:v>
                </c:pt>
                <c:pt idx="1">
                  <c:v>5</c:v>
                </c:pt>
                <c:pt idx="2">
                  <c:v>13</c:v>
                </c:pt>
                <c:pt idx="3">
                  <c:v>8</c:v>
                </c:pt>
                <c:pt idx="4">
                  <c:v>28</c:v>
                </c:pt>
                <c:pt idx="5">
                  <c:v>22</c:v>
                </c:pt>
              </c:numCache>
            </c:numRef>
          </c:val>
          <c:extLst>
            <c:ext xmlns:c16="http://schemas.microsoft.com/office/drawing/2014/chart" uri="{C3380CC4-5D6E-409C-BE32-E72D297353CC}">
              <c16:uniqueId val="{00000002-C2E3-4ACC-B75E-4A79F2023C36}"/>
            </c:ext>
          </c:extLst>
        </c:ser>
        <c:dLbls>
          <c:showLegendKey val="0"/>
          <c:showVal val="0"/>
          <c:showCatName val="0"/>
          <c:showSerName val="0"/>
          <c:showPercent val="0"/>
          <c:showBubbleSize val="0"/>
        </c:dLbls>
        <c:gapWidth val="100"/>
        <c:axId val="406461144"/>
        <c:axId val="406453176"/>
      </c:barChart>
      <c:catAx>
        <c:axId val="4064611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crossAx val="406453176"/>
        <c:crosses val="autoZero"/>
        <c:auto val="1"/>
        <c:lblAlgn val="ctr"/>
        <c:lblOffset val="100"/>
        <c:noMultiLvlLbl val="0"/>
      </c:catAx>
      <c:valAx>
        <c:axId val="40645317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crossAx val="40646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pt-PT" dirty="0"/>
              <a:t>Esquemas usados de acordo com tempo até início de </a:t>
            </a:r>
            <a:r>
              <a:rPr lang="pt-PT" dirty="0" err="1"/>
              <a:t>TARc</a:t>
            </a:r>
            <a:r>
              <a:rPr lang="pt-PT" dirty="0"/>
              <a:t> (n=20)</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pt-PT"/>
        </a:p>
      </c:txPr>
    </c:title>
    <c:autoTitleDeleted val="0"/>
    <c:plotArea>
      <c:layout/>
      <c:barChart>
        <c:barDir val="col"/>
        <c:grouping val="clustered"/>
        <c:varyColors val="0"/>
        <c:ser>
          <c:idx val="0"/>
          <c:order val="0"/>
          <c:tx>
            <c:strRef>
              <c:f>Folha7!$J$13</c:f>
              <c:strCache>
                <c:ptCount val="1"/>
                <c:pt idx="0">
                  <c:v>TAF/FTC/BIC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Folha7!$I$14:$I$16</c:f>
              <c:strCache>
                <c:ptCount val="3"/>
                <c:pt idx="0">
                  <c:v>Início no mesmo dia</c:v>
                </c:pt>
                <c:pt idx="1">
                  <c:v>Início entre dias 1-7</c:v>
                </c:pt>
                <c:pt idx="2">
                  <c:v>Início entre dias 7-14</c:v>
                </c:pt>
              </c:strCache>
            </c:strRef>
          </c:cat>
          <c:val>
            <c:numRef>
              <c:f>Folha7!$J$14:$J$16</c:f>
              <c:numCache>
                <c:formatCode>General</c:formatCode>
                <c:ptCount val="3"/>
                <c:pt idx="0">
                  <c:v>1</c:v>
                </c:pt>
                <c:pt idx="1">
                  <c:v>3</c:v>
                </c:pt>
                <c:pt idx="2">
                  <c:v>10</c:v>
                </c:pt>
              </c:numCache>
            </c:numRef>
          </c:val>
          <c:extLst>
            <c:ext xmlns:c16="http://schemas.microsoft.com/office/drawing/2014/chart" uri="{C3380CC4-5D6E-409C-BE32-E72D297353CC}">
              <c16:uniqueId val="{00000000-2369-4986-AC1D-A2479BC1462B}"/>
            </c:ext>
          </c:extLst>
        </c:ser>
        <c:ser>
          <c:idx val="1"/>
          <c:order val="1"/>
          <c:tx>
            <c:strRef>
              <c:f>Folha7!$K$13</c:f>
              <c:strCache>
                <c:ptCount val="1"/>
                <c:pt idx="0">
                  <c:v>TAF/FTC/DRV/c</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Folha7!$I$14:$I$16</c:f>
              <c:strCache>
                <c:ptCount val="3"/>
                <c:pt idx="0">
                  <c:v>Início no mesmo dia</c:v>
                </c:pt>
                <c:pt idx="1">
                  <c:v>Início entre dias 1-7</c:v>
                </c:pt>
                <c:pt idx="2">
                  <c:v>Início entre dias 7-14</c:v>
                </c:pt>
              </c:strCache>
            </c:strRef>
          </c:cat>
          <c:val>
            <c:numRef>
              <c:f>Folha7!$K$14:$K$16</c:f>
              <c:numCache>
                <c:formatCode>General</c:formatCode>
                <c:ptCount val="3"/>
                <c:pt idx="0">
                  <c:v>1</c:v>
                </c:pt>
                <c:pt idx="2">
                  <c:v>1</c:v>
                </c:pt>
              </c:numCache>
            </c:numRef>
          </c:val>
          <c:extLst>
            <c:ext xmlns:c16="http://schemas.microsoft.com/office/drawing/2014/chart" uri="{C3380CC4-5D6E-409C-BE32-E72D297353CC}">
              <c16:uniqueId val="{00000001-2369-4986-AC1D-A2479BC1462B}"/>
            </c:ext>
          </c:extLst>
        </c:ser>
        <c:ser>
          <c:idx val="2"/>
          <c:order val="2"/>
          <c:tx>
            <c:strRef>
              <c:f>Folha7!$L$13</c:f>
              <c:strCache>
                <c:ptCount val="1"/>
                <c:pt idx="0">
                  <c:v>TDF/FTC + RAL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Folha7!$I$14:$I$16</c:f>
              <c:strCache>
                <c:ptCount val="3"/>
                <c:pt idx="0">
                  <c:v>Início no mesmo dia</c:v>
                </c:pt>
                <c:pt idx="1">
                  <c:v>Início entre dias 1-7</c:v>
                </c:pt>
                <c:pt idx="2">
                  <c:v>Início entre dias 7-14</c:v>
                </c:pt>
              </c:strCache>
            </c:strRef>
          </c:cat>
          <c:val>
            <c:numRef>
              <c:f>Folha7!$L$14:$L$16</c:f>
              <c:numCache>
                <c:formatCode>General</c:formatCode>
                <c:ptCount val="3"/>
                <c:pt idx="1">
                  <c:v>2</c:v>
                </c:pt>
              </c:numCache>
            </c:numRef>
          </c:val>
          <c:extLst>
            <c:ext xmlns:c16="http://schemas.microsoft.com/office/drawing/2014/chart" uri="{C3380CC4-5D6E-409C-BE32-E72D297353CC}">
              <c16:uniqueId val="{00000002-2369-4986-AC1D-A2479BC1462B}"/>
            </c:ext>
          </c:extLst>
        </c:ser>
        <c:ser>
          <c:idx val="3"/>
          <c:order val="3"/>
          <c:tx>
            <c:strRef>
              <c:f>Folha7!$M$13</c:f>
              <c:strCache>
                <c:ptCount val="1"/>
                <c:pt idx="0">
                  <c:v>TAF/FTC + DTG</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Folha7!$I$14:$I$16</c:f>
              <c:strCache>
                <c:ptCount val="3"/>
                <c:pt idx="0">
                  <c:v>Início no mesmo dia</c:v>
                </c:pt>
                <c:pt idx="1">
                  <c:v>Início entre dias 1-7</c:v>
                </c:pt>
                <c:pt idx="2">
                  <c:v>Início entre dias 7-14</c:v>
                </c:pt>
              </c:strCache>
            </c:strRef>
          </c:cat>
          <c:val>
            <c:numRef>
              <c:f>Folha7!$M$14:$M$16</c:f>
              <c:numCache>
                <c:formatCode>General</c:formatCode>
                <c:ptCount val="3"/>
                <c:pt idx="2">
                  <c:v>1</c:v>
                </c:pt>
              </c:numCache>
            </c:numRef>
          </c:val>
          <c:extLst>
            <c:ext xmlns:c16="http://schemas.microsoft.com/office/drawing/2014/chart" uri="{C3380CC4-5D6E-409C-BE32-E72D297353CC}">
              <c16:uniqueId val="{00000003-2369-4986-AC1D-A2479BC1462B}"/>
            </c:ext>
          </c:extLst>
        </c:ser>
        <c:ser>
          <c:idx val="4"/>
          <c:order val="4"/>
          <c:tx>
            <c:strRef>
              <c:f>Folha7!$N$13</c:f>
              <c:strCache>
                <c:ptCount val="1"/>
                <c:pt idx="0">
                  <c:v>3TC/DTG</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Folha7!$I$14:$I$16</c:f>
              <c:strCache>
                <c:ptCount val="3"/>
                <c:pt idx="0">
                  <c:v>Início no mesmo dia</c:v>
                </c:pt>
                <c:pt idx="1">
                  <c:v>Início entre dias 1-7</c:v>
                </c:pt>
                <c:pt idx="2">
                  <c:v>Início entre dias 7-14</c:v>
                </c:pt>
              </c:strCache>
            </c:strRef>
          </c:cat>
          <c:val>
            <c:numRef>
              <c:f>Folha7!$N$14:$N$16</c:f>
              <c:numCache>
                <c:formatCode>General</c:formatCode>
                <c:ptCount val="3"/>
                <c:pt idx="2">
                  <c:v>1</c:v>
                </c:pt>
              </c:numCache>
            </c:numRef>
          </c:val>
          <c:extLst>
            <c:ext xmlns:c16="http://schemas.microsoft.com/office/drawing/2014/chart" uri="{C3380CC4-5D6E-409C-BE32-E72D297353CC}">
              <c16:uniqueId val="{00000004-2369-4986-AC1D-A2479BC1462B}"/>
            </c:ext>
          </c:extLst>
        </c:ser>
        <c:dLbls>
          <c:showLegendKey val="0"/>
          <c:showVal val="0"/>
          <c:showCatName val="0"/>
          <c:showSerName val="0"/>
          <c:showPercent val="0"/>
          <c:showBubbleSize val="0"/>
        </c:dLbls>
        <c:gapWidth val="100"/>
        <c:overlap val="-24"/>
        <c:axId val="406333000"/>
        <c:axId val="406336888"/>
      </c:barChart>
      <c:catAx>
        <c:axId val="406333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crossAx val="406336888"/>
        <c:crosses val="autoZero"/>
        <c:auto val="1"/>
        <c:lblAlgn val="ctr"/>
        <c:lblOffset val="100"/>
        <c:noMultiLvlLbl val="0"/>
      </c:catAx>
      <c:valAx>
        <c:axId val="40633688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crossAx val="406333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EF5EF7-9F22-EB4B-A8CF-D3F040EDE5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PT"/>
          </a:p>
        </p:txBody>
      </p:sp>
      <p:sp>
        <p:nvSpPr>
          <p:cNvPr id="3" name="Date Placeholder 2">
            <a:extLst>
              <a:ext uri="{FF2B5EF4-FFF2-40B4-BE49-F238E27FC236}">
                <a16:creationId xmlns:a16="http://schemas.microsoft.com/office/drawing/2014/main" id="{328FB09A-E388-AC45-8238-FE894E58F88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36F5BF5-BDAB-5C4C-857D-CAD35B1C548F}" type="datetimeFigureOut">
              <a:rPr lang="en-PT" smtClean="0"/>
              <a:t>01/23/2024</a:t>
            </a:fld>
            <a:endParaRPr lang="en-PT"/>
          </a:p>
        </p:txBody>
      </p:sp>
      <p:sp>
        <p:nvSpPr>
          <p:cNvPr id="4" name="Footer Placeholder 3">
            <a:extLst>
              <a:ext uri="{FF2B5EF4-FFF2-40B4-BE49-F238E27FC236}">
                <a16:creationId xmlns:a16="http://schemas.microsoft.com/office/drawing/2014/main" id="{8D791F92-D94A-4A49-8E6D-6C25C59F1F0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PT"/>
          </a:p>
        </p:txBody>
      </p:sp>
      <p:sp>
        <p:nvSpPr>
          <p:cNvPr id="5" name="Slide Number Placeholder 4">
            <a:extLst>
              <a:ext uri="{FF2B5EF4-FFF2-40B4-BE49-F238E27FC236}">
                <a16:creationId xmlns:a16="http://schemas.microsoft.com/office/drawing/2014/main" id="{949A32A8-4C48-6F4E-BBF1-1ED270C5364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5C16CC4-5535-AD46-ADB5-EFAF632A4F38}" type="slidenum">
              <a:rPr lang="en-PT" smtClean="0"/>
              <a:t>‹nº›</a:t>
            </a:fld>
            <a:endParaRPr lang="en-PT"/>
          </a:p>
        </p:txBody>
      </p:sp>
    </p:spTree>
    <p:extLst>
      <p:ext uri="{BB962C8B-B14F-4D97-AF65-F5344CB8AC3E}">
        <p14:creationId xmlns:p14="http://schemas.microsoft.com/office/powerpoint/2010/main" val="364230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A5A74D-48F5-4423-A33A-D1F6364F3F37}" type="datetimeFigureOut">
              <a:rPr lang="pt-PT" smtClean="0"/>
              <a:t>23/01/2024</a:t>
            </a:fld>
            <a:endParaRPr lang="pt-PT"/>
          </a:p>
        </p:txBody>
      </p:sp>
      <p:sp>
        <p:nvSpPr>
          <p:cNvPr id="4" name="Marcador de Posição da Imagem do Diapositivo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315792-EAC1-40E4-A954-8F81E7A0962B}" type="slidenum">
              <a:rPr lang="pt-PT" smtClean="0"/>
              <a:t>‹nº›</a:t>
            </a:fld>
            <a:endParaRPr lang="pt-PT"/>
          </a:p>
        </p:txBody>
      </p:sp>
    </p:spTree>
    <p:extLst>
      <p:ext uri="{BB962C8B-B14F-4D97-AF65-F5344CB8AC3E}">
        <p14:creationId xmlns:p14="http://schemas.microsoft.com/office/powerpoint/2010/main" val="398702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2</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Os mais recentes e disponíveis dados epidemiológicos nacionais,</a:t>
            </a:r>
            <a:r>
              <a:rPr lang="pt-PT" baseline="0" dirty="0"/>
              <a:t> no que concerne a incidência da infeção por VIH, continuam a reportar uma taxa elevada, superior a 50%, de diagnósticos tardios, um dos cenários clínicos com clara indicação para o benefício do tratamento ARV célere. Apesar disso, tem-se assistido a uma diminuição significativa da incidência e, sobretudo, da proporção de infeções não diagnosticadas.</a:t>
            </a:r>
            <a:endParaRPr lang="pt-PT" dirty="0"/>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11</a:t>
            </a:fld>
            <a:endParaRPr lang="pt-PT"/>
          </a:p>
        </p:txBody>
      </p:sp>
    </p:spTree>
    <p:extLst>
      <p:ext uri="{BB962C8B-B14F-4D97-AF65-F5344CB8AC3E}">
        <p14:creationId xmlns:p14="http://schemas.microsoft.com/office/powerpoint/2010/main" val="180727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Os mais recentes e disponíveis dados epidemiológicos nacionais,</a:t>
            </a:r>
            <a:r>
              <a:rPr lang="pt-PT" baseline="0" dirty="0"/>
              <a:t> no que concerne a incidência da infeção por VIH, continuam a reportar uma taxa elevada, superior a 50%, de diagnósticos tardios, um dos cenários clínicos com clara indicação para o benefício do tratamento ARV célere. Apesar disso, tem-se assistido a uma diminuição significativa da incidência e, sobretudo, da proporção de infeções não diagnosticadas.</a:t>
            </a:r>
            <a:endParaRPr lang="pt-PT" dirty="0"/>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12</a:t>
            </a:fld>
            <a:endParaRPr lang="pt-PT"/>
          </a:p>
        </p:txBody>
      </p:sp>
    </p:spTree>
    <p:extLst>
      <p:ext uri="{BB962C8B-B14F-4D97-AF65-F5344CB8AC3E}">
        <p14:creationId xmlns:p14="http://schemas.microsoft.com/office/powerpoint/2010/main" val="57241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Como tal, em linha com aquelas</a:t>
            </a:r>
            <a:r>
              <a:rPr lang="pt-PT" baseline="0" dirty="0"/>
              <a:t> que são as metas definidas pela OMS para o controlo da pandemia por VIH, vale a pena destacar que em 2017, Portugal já havia registado e alcançado os objetivos, sendo premente manter a adequação e equidade das diferentes estratégias terapêuticas para manter o sucesso do tratamento da população que vive com VIH no nosso país.</a:t>
            </a:r>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13</a:t>
            </a:fld>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As recomendações terapêuticas atuais são consensuais em recomendar o inicio do tratamento ARV o mais cedo possível, e se exequível, no mesmo dia do diagnóstico ou da primeira avaliação clínica.</a:t>
            </a:r>
          </a:p>
          <a:p>
            <a:endParaRPr lang="pt-PT" dirty="0"/>
          </a:p>
        </p:txBody>
      </p:sp>
      <p:sp>
        <p:nvSpPr>
          <p:cNvPr id="4" name="Marcador de Posição do Número do Diapositivo 3"/>
          <p:cNvSpPr>
            <a:spLocks noGrp="1"/>
          </p:cNvSpPr>
          <p:nvPr>
            <p:ph type="sldNum" sz="quarter" idx="10"/>
          </p:nvPr>
        </p:nvSpPr>
        <p:spPr/>
        <p:txBody>
          <a:bodyPr/>
          <a:lstStyle/>
          <a:p>
            <a:fld id="{0D175976-A65A-5A45-9DF0-3DFC20E0257E}" type="slidenum">
              <a:rPr lang="pt-PT" smtClean="0"/>
              <a:pPr/>
              <a:t>14</a:t>
            </a:fld>
            <a:endParaRPr lang="pt-PT"/>
          </a:p>
        </p:txBody>
      </p:sp>
    </p:spTree>
    <p:extLst>
      <p:ext uri="{BB962C8B-B14F-4D97-AF65-F5344CB8AC3E}">
        <p14:creationId xmlns:p14="http://schemas.microsoft.com/office/powerpoint/2010/main" val="315053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buFontTx/>
              <a:buNone/>
            </a:pPr>
            <a:r>
              <a:rPr lang="pt-PT" dirty="0"/>
              <a:t>O início</a:t>
            </a:r>
            <a:r>
              <a:rPr lang="pt-PT" baseline="0" dirty="0"/>
              <a:t> o mais célere possível do tratamento ARV pressupõe abdicar (naquele momento) do conhecimento de alguns indicadores laboratoriais, solicitados por rotina na avaliação basal da pessoa infetada por VIH, em particular, a quantificação do ARN VIH plasmático, o teste </a:t>
            </a:r>
            <a:r>
              <a:rPr lang="pt-PT" baseline="0" dirty="0" err="1"/>
              <a:t>genotípico</a:t>
            </a:r>
            <a:r>
              <a:rPr lang="pt-PT" baseline="0" dirty="0"/>
              <a:t> de resistência aos ARV e a determinação HLA B5701*. Em regra, estes são os testes laboratoriais mais morosos e que podem condicionar a escolha de alguns dos regimes preconizados em primeira linha (doentes sem experiência terapêutica prévia), como regimes contendo 2 fármacos (3TC/DTG) ou contendo ABC. </a:t>
            </a:r>
          </a:p>
          <a:p>
            <a:pPr>
              <a:buFontTx/>
              <a:buNone/>
            </a:pPr>
            <a:r>
              <a:rPr lang="pt-PT" baseline="0" dirty="0"/>
              <a:t>Perante estes aspetos, os regimes recomendados em estratégias de início rápido devem conter 3 fármacos ARV: 2 NITR (TDF/FTC ou TAF/FTC) em associação com um 3º ARV pertencente a outra classe, preferencialmente um  inibidor da </a:t>
            </a:r>
            <a:r>
              <a:rPr lang="pt-PT" baseline="0" dirty="0" err="1"/>
              <a:t>integrase</a:t>
            </a:r>
            <a:r>
              <a:rPr lang="pt-PT" baseline="0" dirty="0"/>
              <a:t> de 2ª geração, garantindo a elevada barreira genética do regime terapêutico. </a:t>
            </a:r>
            <a:endParaRPr lang="pt-PT" dirty="0"/>
          </a:p>
          <a:p>
            <a:endParaRPr lang="pt-PT" dirty="0"/>
          </a:p>
        </p:txBody>
      </p:sp>
      <p:sp>
        <p:nvSpPr>
          <p:cNvPr id="4" name="Marcador de Posição do Número do Diapositivo 3"/>
          <p:cNvSpPr>
            <a:spLocks noGrp="1"/>
          </p:cNvSpPr>
          <p:nvPr>
            <p:ph type="sldNum" sz="quarter" idx="10"/>
          </p:nvPr>
        </p:nvSpPr>
        <p:spPr/>
        <p:txBody>
          <a:bodyPr/>
          <a:lstStyle/>
          <a:p>
            <a:fld id="{0D175976-A65A-5A45-9DF0-3DFC20E0257E}" type="slidenum">
              <a:rPr lang="pt-PT" smtClean="0"/>
              <a:pPr/>
              <a:t>15</a:t>
            </a:fld>
            <a:endParaRPr lang="pt-PT"/>
          </a:p>
        </p:txBody>
      </p:sp>
    </p:spTree>
    <p:extLst>
      <p:ext uri="{BB962C8B-B14F-4D97-AF65-F5344CB8AC3E}">
        <p14:creationId xmlns:p14="http://schemas.microsoft.com/office/powerpoint/2010/main" val="60059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seleção do regime terapêutico, em contexto de início rápido, vai depender do tempo de retorno dos resultados laboratoriais solicitados na avaliação basal, e do contexto organizacional de cada centro.</a:t>
            </a:r>
          </a:p>
          <a:p>
            <a:endParaRPr lang="pt-PT" dirty="0"/>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16</a:t>
            </a:fld>
            <a:endParaRPr lang="pt-PT"/>
          </a:p>
        </p:txBody>
      </p:sp>
    </p:spTree>
    <p:extLst>
      <p:ext uri="{BB962C8B-B14F-4D97-AF65-F5344CB8AC3E}">
        <p14:creationId xmlns:p14="http://schemas.microsoft.com/office/powerpoint/2010/main" val="34032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buFontTx/>
              <a:buNone/>
            </a:pPr>
            <a:r>
              <a:rPr lang="pt-PT" dirty="0"/>
              <a:t>O</a:t>
            </a:r>
            <a:r>
              <a:rPr lang="pt-PT" baseline="0" dirty="0"/>
              <a:t> t</a:t>
            </a:r>
            <a:r>
              <a:rPr lang="pt-PT" dirty="0"/>
              <a:t>ratamento da infeção por VIH está SEMPRE recomendado, desde de que se confirme o diagnóstico, e independentemente do valor da contagem de células TCD4.</a:t>
            </a:r>
          </a:p>
          <a:p>
            <a:pPr>
              <a:buFontTx/>
              <a:buNone/>
            </a:pPr>
            <a:r>
              <a:rPr lang="pt-PT" dirty="0"/>
              <a:t>Um</a:t>
            </a:r>
            <a:r>
              <a:rPr lang="pt-PT" baseline="0" dirty="0"/>
              <a:t> aspeto determinante neste processo de início de tratamento, que se prevê crónico e por tempo indeterminado, é a concordância e aceitação do doente.</a:t>
            </a:r>
          </a:p>
          <a:p>
            <a:pPr>
              <a:buFontTx/>
              <a:buNone/>
            </a:pPr>
            <a:r>
              <a:rPr lang="pt-PT" baseline="0" dirty="0"/>
              <a:t>O seu envolvimento é determinante para a aceitação da infeção, daquele que será o seu compromisso na adesão e no seu controlo e empoderamento naquele que será o processo de recuperação do seu estado de saúde.</a:t>
            </a:r>
            <a:endParaRPr lang="pt-PT" dirty="0"/>
          </a:p>
        </p:txBody>
      </p:sp>
      <p:sp>
        <p:nvSpPr>
          <p:cNvPr id="4" name="Marcador de Posição do Número do Diapositivo 3"/>
          <p:cNvSpPr>
            <a:spLocks noGrp="1"/>
          </p:cNvSpPr>
          <p:nvPr>
            <p:ph type="sldNum" sz="quarter" idx="10"/>
          </p:nvPr>
        </p:nvSpPr>
        <p:spPr/>
        <p:txBody>
          <a:bodyPr/>
          <a:lstStyle/>
          <a:p>
            <a:fld id="{0D175976-A65A-5A45-9DF0-3DFC20E0257E}" type="slidenum">
              <a:rPr lang="pt-PT" smtClean="0"/>
              <a:pPr/>
              <a:t>17</a:t>
            </a:fld>
            <a:endParaRPr lang="pt-PT"/>
          </a:p>
        </p:txBody>
      </p:sp>
    </p:spTree>
    <p:extLst>
      <p:ext uri="{BB962C8B-B14F-4D97-AF65-F5344CB8AC3E}">
        <p14:creationId xmlns:p14="http://schemas.microsoft.com/office/powerpoint/2010/main" val="268832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De acordo com as recomendações terapêuticas atuais, estão identificadas algumas situações clínicas em que o inicio rápido da TARV é premente:</a:t>
            </a:r>
          </a:p>
          <a:p>
            <a:pPr>
              <a:buFontTx/>
              <a:buChar char="-"/>
            </a:pPr>
            <a:r>
              <a:rPr lang="en-US" dirty="0">
                <a:solidFill>
                  <a:srgbClr val="000000"/>
                </a:solidFill>
              </a:rPr>
              <a:t> INFEÇÃO AGUDA / RECENTE:</a:t>
            </a:r>
            <a:r>
              <a:rPr lang="en-US" baseline="0" dirty="0">
                <a:solidFill>
                  <a:srgbClr val="000000"/>
                </a:solidFill>
              </a:rPr>
              <a:t> o </a:t>
            </a:r>
            <a:r>
              <a:rPr lang="en-US" baseline="0" dirty="0" err="1">
                <a:solidFill>
                  <a:srgbClr val="000000"/>
                </a:solidFill>
              </a:rPr>
              <a:t>início</a:t>
            </a:r>
            <a:r>
              <a:rPr lang="en-US" baseline="0" dirty="0">
                <a:solidFill>
                  <a:srgbClr val="000000"/>
                </a:solidFill>
              </a:rPr>
              <a:t> </a:t>
            </a:r>
            <a:r>
              <a:rPr lang="en-US" baseline="0" dirty="0" err="1">
                <a:solidFill>
                  <a:srgbClr val="000000"/>
                </a:solidFill>
              </a:rPr>
              <a:t>precoce</a:t>
            </a:r>
            <a:r>
              <a:rPr lang="en-US" baseline="0" dirty="0">
                <a:solidFill>
                  <a:srgbClr val="000000"/>
                </a:solidFill>
              </a:rPr>
              <a:t> da </a:t>
            </a:r>
            <a:r>
              <a:rPr lang="en-US" baseline="0" dirty="0" err="1">
                <a:solidFill>
                  <a:srgbClr val="000000"/>
                </a:solidFill>
              </a:rPr>
              <a:t>terapêutica</a:t>
            </a:r>
            <a:r>
              <a:rPr lang="en-US" baseline="0" dirty="0">
                <a:solidFill>
                  <a:srgbClr val="000000"/>
                </a:solidFill>
              </a:rPr>
              <a:t> ARV </a:t>
            </a:r>
            <a:r>
              <a:rPr lang="en-US" baseline="0" dirty="0" err="1">
                <a:solidFill>
                  <a:srgbClr val="000000"/>
                </a:solidFill>
              </a:rPr>
              <a:t>neste</a:t>
            </a:r>
            <a:r>
              <a:rPr lang="en-US" baseline="0" dirty="0">
                <a:solidFill>
                  <a:srgbClr val="000000"/>
                </a:solidFill>
              </a:rPr>
              <a:t> </a:t>
            </a:r>
            <a:r>
              <a:rPr lang="en-US" baseline="0" dirty="0" err="1">
                <a:solidFill>
                  <a:srgbClr val="000000"/>
                </a:solidFill>
              </a:rPr>
              <a:t>contexto</a:t>
            </a:r>
            <a:r>
              <a:rPr lang="en-US" baseline="0" dirty="0">
                <a:solidFill>
                  <a:srgbClr val="000000"/>
                </a:solidFill>
              </a:rPr>
              <a:t> </a:t>
            </a:r>
            <a:r>
              <a:rPr lang="en-US" baseline="0" dirty="0" err="1">
                <a:solidFill>
                  <a:srgbClr val="000000"/>
                </a:solidFill>
              </a:rPr>
              <a:t>associa</a:t>
            </a:r>
            <a:r>
              <a:rPr lang="en-US" baseline="0" dirty="0">
                <a:solidFill>
                  <a:srgbClr val="000000"/>
                </a:solidFill>
              </a:rPr>
              <a:t>-se a </a:t>
            </a:r>
            <a:r>
              <a:rPr lang="en-US" baseline="0" dirty="0" err="1">
                <a:solidFill>
                  <a:schemeClr val="tx1"/>
                </a:solidFill>
              </a:rPr>
              <a:t>r</a:t>
            </a:r>
            <a:r>
              <a:rPr lang="en-US" dirty="0" err="1"/>
              <a:t>edução</a:t>
            </a:r>
            <a:r>
              <a:rPr lang="en-US" dirty="0"/>
              <a:t> do </a:t>
            </a:r>
            <a:r>
              <a:rPr lang="en-US" dirty="0" err="1"/>
              <a:t>reservatório</a:t>
            </a:r>
            <a:r>
              <a:rPr lang="en-US" dirty="0"/>
              <a:t> viral e da </a:t>
            </a:r>
            <a:r>
              <a:rPr lang="en-US" dirty="0" err="1"/>
              <a:t>diversidade</a:t>
            </a:r>
            <a:r>
              <a:rPr lang="en-US" dirty="0"/>
              <a:t> </a:t>
            </a:r>
            <a:r>
              <a:rPr lang="en-US" dirty="0" err="1"/>
              <a:t>genética</a:t>
            </a:r>
            <a:r>
              <a:rPr lang="en-US" dirty="0"/>
              <a:t>;</a:t>
            </a:r>
            <a:r>
              <a:rPr lang="en-US" dirty="0">
                <a:solidFill>
                  <a:srgbClr val="000000"/>
                </a:solidFill>
              </a:rPr>
              <a:t>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solidFill>
                  <a:srgbClr val="000000"/>
                </a:solidFill>
              </a:rPr>
              <a:t> DOENÇA AVANÇADA </a:t>
            </a:r>
            <a:r>
              <a:rPr lang="en-US" dirty="0" err="1">
                <a:solidFill>
                  <a:srgbClr val="000000"/>
                </a:solidFill>
              </a:rPr>
              <a:t>ou</a:t>
            </a:r>
            <a:r>
              <a:rPr lang="en-US" dirty="0">
                <a:solidFill>
                  <a:srgbClr val="000000"/>
                </a:solidFill>
              </a:rPr>
              <a:t> APRESENTAÇÃO TARDIA</a:t>
            </a:r>
            <a:r>
              <a:rPr lang="en-US" baseline="0" dirty="0">
                <a:solidFill>
                  <a:srgbClr val="000000"/>
                </a:solidFill>
              </a:rPr>
              <a:t> </a:t>
            </a:r>
            <a:r>
              <a:rPr lang="en-US" baseline="0" dirty="0" err="1">
                <a:solidFill>
                  <a:srgbClr val="000000"/>
                </a:solidFill>
              </a:rPr>
              <a:t>refletindo</a:t>
            </a:r>
            <a:r>
              <a:rPr lang="en-US" baseline="0" dirty="0">
                <a:solidFill>
                  <a:srgbClr val="000000"/>
                </a:solidFill>
              </a:rPr>
              <a:t> </a:t>
            </a:r>
            <a:r>
              <a:rPr lang="en-US" baseline="0" dirty="0" err="1">
                <a:solidFill>
                  <a:srgbClr val="000000"/>
                </a:solidFill>
              </a:rPr>
              <a:t>situações</a:t>
            </a:r>
            <a:r>
              <a:rPr lang="en-US" baseline="0" dirty="0">
                <a:solidFill>
                  <a:srgbClr val="000000"/>
                </a:solidFill>
              </a:rPr>
              <a:t> de </a:t>
            </a:r>
            <a:r>
              <a:rPr lang="en-US" dirty="0">
                <a:solidFill>
                  <a:srgbClr val="000000"/>
                </a:solidFill>
              </a:rPr>
              <a:t>IMUNOSSUPRESSÃO GRAVE;</a:t>
            </a:r>
          </a:p>
          <a:p>
            <a:pPr>
              <a:buFontTx/>
              <a:buChar char="-"/>
            </a:pPr>
            <a:r>
              <a:rPr lang="en-US" baseline="0" dirty="0">
                <a:solidFill>
                  <a:srgbClr val="000000"/>
                </a:solidFill>
              </a:rPr>
              <a:t> </a:t>
            </a:r>
            <a:r>
              <a:rPr lang="en-US" baseline="0" dirty="0" err="1">
                <a:solidFill>
                  <a:srgbClr val="000000"/>
                </a:solidFill>
              </a:rPr>
              <a:t>na</a:t>
            </a:r>
            <a:r>
              <a:rPr lang="en-US" baseline="0" dirty="0">
                <a:solidFill>
                  <a:srgbClr val="000000"/>
                </a:solidFill>
              </a:rPr>
              <a:t> </a:t>
            </a:r>
            <a:r>
              <a:rPr lang="en-US" baseline="0" dirty="0" err="1">
                <a:solidFill>
                  <a:srgbClr val="000000"/>
                </a:solidFill>
              </a:rPr>
              <a:t>presença</a:t>
            </a:r>
            <a:r>
              <a:rPr lang="en-US" baseline="0" dirty="0">
                <a:solidFill>
                  <a:srgbClr val="000000"/>
                </a:solidFill>
              </a:rPr>
              <a:t> de </a:t>
            </a:r>
            <a:r>
              <a:rPr lang="en-US" dirty="0">
                <a:solidFill>
                  <a:srgbClr val="000000"/>
                </a:solidFill>
              </a:rPr>
              <a:t>CO-INFEÇÃO POR VHB</a:t>
            </a:r>
            <a:r>
              <a:rPr lang="en-US" baseline="0" dirty="0">
                <a:solidFill>
                  <a:srgbClr val="000000"/>
                </a:solidFill>
              </a:rPr>
              <a:t> </a:t>
            </a:r>
            <a:r>
              <a:rPr lang="en-US" baseline="0" dirty="0" err="1">
                <a:solidFill>
                  <a:srgbClr val="000000"/>
                </a:solidFill>
              </a:rPr>
              <a:t>ou</a:t>
            </a:r>
            <a:r>
              <a:rPr lang="en-US" baseline="0" dirty="0">
                <a:solidFill>
                  <a:srgbClr val="000000"/>
                </a:solidFill>
              </a:rPr>
              <a:t> </a:t>
            </a:r>
            <a:r>
              <a:rPr lang="en-US" dirty="0">
                <a:solidFill>
                  <a:srgbClr val="000000"/>
                </a:solidFill>
              </a:rPr>
              <a:t>CO-INFEÇÃO POR VHC;</a:t>
            </a:r>
          </a:p>
          <a:p>
            <a:pPr>
              <a:buFontTx/>
              <a:buChar char="-"/>
            </a:pPr>
            <a:r>
              <a:rPr lang="en-US" baseline="0" dirty="0">
                <a:solidFill>
                  <a:srgbClr val="000000"/>
                </a:solidFill>
              </a:rPr>
              <a:t> na </a:t>
            </a:r>
            <a:r>
              <a:rPr lang="en-US" dirty="0">
                <a:solidFill>
                  <a:srgbClr val="000000"/>
                </a:solidFill>
              </a:rPr>
              <a:t>GRAVIDEZ, para </a:t>
            </a:r>
            <a:r>
              <a:rPr lang="en-US" dirty="0" err="1">
                <a:solidFill>
                  <a:srgbClr val="000000"/>
                </a:solidFill>
              </a:rPr>
              <a:t>minimização</a:t>
            </a:r>
            <a:r>
              <a:rPr lang="en-US" dirty="0">
                <a:solidFill>
                  <a:srgbClr val="000000"/>
                </a:solidFill>
              </a:rPr>
              <a:t> do risco de </a:t>
            </a:r>
            <a:r>
              <a:rPr lang="en-US" dirty="0" err="1">
                <a:solidFill>
                  <a:srgbClr val="000000"/>
                </a:solidFill>
              </a:rPr>
              <a:t>transmissão</a:t>
            </a:r>
            <a:r>
              <a:rPr lang="en-US" dirty="0">
                <a:solidFill>
                  <a:srgbClr val="000000"/>
                </a:solidFill>
              </a:rPr>
              <a:t> vertical</a:t>
            </a:r>
          </a:p>
          <a:p>
            <a:pPr>
              <a:buFontTx/>
              <a:buChar char="-"/>
            </a:pPr>
            <a:r>
              <a:rPr lang="en-US" dirty="0">
                <a:solidFill>
                  <a:srgbClr val="000000"/>
                </a:solidFill>
              </a:rPr>
              <a:t> face a </a:t>
            </a:r>
            <a:r>
              <a:rPr lang="en-US" dirty="0" err="1">
                <a:solidFill>
                  <a:srgbClr val="000000"/>
                </a:solidFill>
              </a:rPr>
              <a:t>situações</a:t>
            </a:r>
            <a:r>
              <a:rPr lang="en-US" dirty="0">
                <a:solidFill>
                  <a:srgbClr val="000000"/>
                </a:solidFill>
              </a:rPr>
              <a:t> de COMPORTAMENTOS ASSOCIADOS A ELEVADO RISCO DE TRANSMISSÃO a </a:t>
            </a:r>
            <a:r>
              <a:rPr lang="en-US" dirty="0" err="1">
                <a:solidFill>
                  <a:srgbClr val="000000"/>
                </a:solidFill>
              </a:rPr>
              <a:t>terceiros</a:t>
            </a:r>
            <a:r>
              <a:rPr lang="en-US" dirty="0">
                <a:solidFill>
                  <a:srgbClr val="000000"/>
                </a:solidFill>
              </a:rPr>
              <a:t>.</a:t>
            </a:r>
          </a:p>
          <a:p>
            <a:endParaRPr lang="pt-PT" dirty="0"/>
          </a:p>
        </p:txBody>
      </p:sp>
      <p:sp>
        <p:nvSpPr>
          <p:cNvPr id="4" name="Marcador de Posição do Número do Diapositivo 3"/>
          <p:cNvSpPr>
            <a:spLocks noGrp="1"/>
          </p:cNvSpPr>
          <p:nvPr>
            <p:ph type="sldNum" sz="quarter" idx="10"/>
          </p:nvPr>
        </p:nvSpPr>
        <p:spPr/>
        <p:txBody>
          <a:bodyPr/>
          <a:lstStyle/>
          <a:p>
            <a:fld id="{0D175976-A65A-5A45-9DF0-3DFC20E0257E}" type="slidenum">
              <a:rPr lang="pt-PT" smtClean="0"/>
              <a:pPr/>
              <a:t>18</a:t>
            </a:fld>
            <a:endParaRPr lang="pt-PT"/>
          </a:p>
        </p:txBody>
      </p:sp>
    </p:spTree>
    <p:extLst>
      <p:ext uri="{BB962C8B-B14F-4D97-AF65-F5344CB8AC3E}">
        <p14:creationId xmlns:p14="http://schemas.microsoft.com/office/powerpoint/2010/main" val="268832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Por outro lado, em algumas situações clínicas ou sociais, o inicio da terapêutica ARV deve ser protelado:</a:t>
            </a:r>
          </a:p>
          <a:p>
            <a:endParaRPr lang="pt-PT" dirty="0"/>
          </a:p>
          <a:p>
            <a:r>
              <a:rPr lang="en-US" dirty="0" err="1">
                <a:solidFill>
                  <a:srgbClr val="000000"/>
                </a:solidFill>
              </a:rPr>
              <a:t>Em</a:t>
            </a:r>
            <a:r>
              <a:rPr lang="en-US" dirty="0">
                <a:solidFill>
                  <a:srgbClr val="000000"/>
                </a:solidFill>
              </a:rPr>
              <a:t> </a:t>
            </a:r>
            <a:r>
              <a:rPr lang="en-US" dirty="0" err="1">
                <a:solidFill>
                  <a:srgbClr val="000000"/>
                </a:solidFill>
              </a:rPr>
              <a:t>caso</a:t>
            </a:r>
            <a:r>
              <a:rPr lang="en-US" dirty="0">
                <a:solidFill>
                  <a:srgbClr val="000000"/>
                </a:solidFill>
              </a:rPr>
              <a:t> de SUSPEITA DE INFEÇÃO OPORTUNISTA GRAVE E RISCO DE RECONSTITUIÇÃO IMUNOLÓGICA (ex. </a:t>
            </a:r>
            <a:r>
              <a:rPr lang="en-US" dirty="0" err="1">
                <a:solidFill>
                  <a:srgbClr val="000000"/>
                </a:solidFill>
              </a:rPr>
              <a:t>tuberculose</a:t>
            </a:r>
            <a:r>
              <a:rPr lang="en-US" dirty="0">
                <a:solidFill>
                  <a:srgbClr val="000000"/>
                </a:solidFill>
              </a:rPr>
              <a:t> </a:t>
            </a:r>
            <a:r>
              <a:rPr lang="en-US" dirty="0" err="1">
                <a:solidFill>
                  <a:srgbClr val="000000"/>
                </a:solidFill>
              </a:rPr>
              <a:t>meníngea</a:t>
            </a:r>
            <a:r>
              <a:rPr lang="en-US" dirty="0">
                <a:solidFill>
                  <a:srgbClr val="000000"/>
                </a:solidFill>
              </a:rPr>
              <a:t>, </a:t>
            </a:r>
            <a:r>
              <a:rPr lang="en-US" dirty="0" err="1">
                <a:solidFill>
                  <a:srgbClr val="000000"/>
                </a:solidFill>
              </a:rPr>
              <a:t>criptococose</a:t>
            </a:r>
            <a:r>
              <a:rPr lang="en-US" dirty="0">
                <a:solidFill>
                  <a:srgbClr val="000000"/>
                </a:solidFill>
              </a:rPr>
              <a:t> </a:t>
            </a:r>
            <a:r>
              <a:rPr lang="en-US" dirty="0" err="1">
                <a:solidFill>
                  <a:srgbClr val="000000"/>
                </a:solidFill>
              </a:rPr>
              <a:t>meníngea</a:t>
            </a:r>
            <a:r>
              <a:rPr lang="en-US" dirty="0">
                <a:solidFill>
                  <a:srgbClr val="000000"/>
                </a:solidFill>
              </a:rPr>
              <a:t>);</a:t>
            </a:r>
          </a:p>
          <a:p>
            <a:pPr algn="just"/>
            <a:r>
              <a:rPr lang="en-US" dirty="0">
                <a:solidFill>
                  <a:srgbClr val="000000"/>
                </a:solidFill>
              </a:rPr>
              <a:t>	</a:t>
            </a:r>
            <a:endParaRPr lang="en-US" dirty="0">
              <a:solidFill>
                <a:srgbClr val="FF0000"/>
              </a:solidFill>
            </a:endParaRPr>
          </a:p>
          <a:p>
            <a:r>
              <a:rPr lang="en-US" dirty="0" err="1">
                <a:solidFill>
                  <a:srgbClr val="000000"/>
                </a:solidFill>
              </a:rPr>
              <a:t>Perante</a:t>
            </a:r>
            <a:r>
              <a:rPr lang="en-US" baseline="0" dirty="0">
                <a:solidFill>
                  <a:srgbClr val="000000"/>
                </a:solidFill>
              </a:rPr>
              <a:t> </a:t>
            </a:r>
            <a:r>
              <a:rPr lang="en-US" dirty="0">
                <a:solidFill>
                  <a:srgbClr val="000000"/>
                </a:solidFill>
              </a:rPr>
              <a:t>RISCO ELEVADO DE TOXICIDADE MEDICAMENTOSA (ex. </a:t>
            </a:r>
            <a:r>
              <a:rPr lang="en-US" dirty="0" err="1">
                <a:solidFill>
                  <a:srgbClr val="000000"/>
                </a:solidFill>
              </a:rPr>
              <a:t>tuberculose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meníngea</a:t>
            </a:r>
            <a:r>
              <a:rPr lang="en-US" dirty="0">
                <a:solidFill>
                  <a:srgbClr val="000000"/>
                </a:solidFill>
              </a:rPr>
              <a:t> com TCD4</a:t>
            </a:r>
            <a:r>
              <a:rPr lang="en-US" baseline="30000" dirty="0">
                <a:solidFill>
                  <a:srgbClr val="000000"/>
                </a:solidFill>
              </a:rPr>
              <a:t>+</a:t>
            </a:r>
            <a:r>
              <a:rPr lang="en-US" dirty="0">
                <a:solidFill>
                  <a:srgbClr val="000000"/>
                </a:solidFill>
              </a:rPr>
              <a:t>&gt;50 </a:t>
            </a:r>
            <a:r>
              <a:rPr lang="en-US" dirty="0" err="1">
                <a:solidFill>
                  <a:srgbClr val="000000"/>
                </a:solidFill>
              </a:rPr>
              <a:t>células</a:t>
            </a:r>
            <a:r>
              <a:rPr lang="en-US" dirty="0">
                <a:solidFill>
                  <a:srgbClr val="000000"/>
                </a:solidFill>
              </a:rPr>
              <a:t>/</a:t>
            </a:r>
            <a:r>
              <a:rPr lang="pt-PT" sz="1200" dirty="0">
                <a:solidFill>
                  <a:srgbClr val="000000"/>
                </a:solidFill>
              </a:rPr>
              <a:t>µl</a:t>
            </a:r>
            <a:r>
              <a:rPr lang="en-US" dirty="0">
                <a:solidFill>
                  <a:srgbClr val="000000"/>
                </a:solidFill>
              </a:rPr>
              <a:t>);</a:t>
            </a:r>
          </a:p>
          <a:p>
            <a:endParaRPr lang="en-US" dirty="0">
              <a:solidFill>
                <a:srgbClr val="000000"/>
              </a:solidFill>
            </a:endParaRPr>
          </a:p>
          <a:p>
            <a:r>
              <a:rPr lang="en-US" dirty="0" err="1">
                <a:solidFill>
                  <a:srgbClr val="000000"/>
                </a:solidFill>
              </a:rPr>
              <a:t>Ou</a:t>
            </a:r>
            <a:r>
              <a:rPr lang="en-US" dirty="0">
                <a:solidFill>
                  <a:srgbClr val="000000"/>
                </a:solidFill>
              </a:rPr>
              <a:t> face a </a:t>
            </a:r>
            <a:r>
              <a:rPr lang="en-US" dirty="0" err="1">
                <a:solidFill>
                  <a:srgbClr val="000000"/>
                </a:solidFill>
              </a:rPr>
              <a:t>situações</a:t>
            </a:r>
            <a:r>
              <a:rPr lang="en-US" dirty="0">
                <a:solidFill>
                  <a:srgbClr val="000000"/>
                </a:solidFill>
              </a:rPr>
              <a:t> de RECUSA POR PARTE DA PESSOA INFETADA POR VIH</a:t>
            </a:r>
            <a:r>
              <a:rPr lang="en-US" baseline="0" dirty="0">
                <a:solidFill>
                  <a:srgbClr val="000000"/>
                </a:solidFill>
              </a:rPr>
              <a:t> </a:t>
            </a:r>
            <a:r>
              <a:rPr lang="en-US" baseline="0" dirty="0" err="1">
                <a:solidFill>
                  <a:srgbClr val="000000"/>
                </a:solidFill>
              </a:rPr>
              <a:t>ou</a:t>
            </a:r>
            <a:r>
              <a:rPr lang="en-US" baseline="0" dirty="0">
                <a:solidFill>
                  <a:srgbClr val="000000"/>
                </a:solidFill>
              </a:rPr>
              <a:t> </a:t>
            </a:r>
            <a:r>
              <a:rPr lang="en-US" dirty="0">
                <a:solidFill>
                  <a:srgbClr val="000000"/>
                </a:solidFill>
              </a:rPr>
              <a:t>SITUAÇÕES DE VULNERABILIDADE QUE POSSAM COMPROMETER A RETENÇÃO AO PLANO DE ACOMPANHAMENTO MÉDICO E ADESÃO AO TRATAMENTO.</a:t>
            </a:r>
          </a:p>
          <a:p>
            <a:r>
              <a:rPr lang="en-US" dirty="0" err="1">
                <a:solidFill>
                  <a:srgbClr val="000000"/>
                </a:solidFill>
              </a:rPr>
              <a:t>Nestas</a:t>
            </a:r>
            <a:r>
              <a:rPr lang="en-US" baseline="0" dirty="0">
                <a:solidFill>
                  <a:srgbClr val="000000"/>
                </a:solidFill>
              </a:rPr>
              <a:t> </a:t>
            </a:r>
            <a:r>
              <a:rPr lang="en-US" baseline="0" dirty="0" err="1">
                <a:solidFill>
                  <a:srgbClr val="000000"/>
                </a:solidFill>
              </a:rPr>
              <a:t>circunstâncias</a:t>
            </a:r>
            <a:r>
              <a:rPr lang="en-US" baseline="0" dirty="0">
                <a:solidFill>
                  <a:srgbClr val="000000"/>
                </a:solidFill>
              </a:rPr>
              <a:t>, </a:t>
            </a:r>
            <a:r>
              <a:rPr lang="en-US" baseline="0" dirty="0" err="1">
                <a:solidFill>
                  <a:srgbClr val="000000"/>
                </a:solidFill>
              </a:rPr>
              <a:t>s</a:t>
            </a:r>
            <a:r>
              <a:rPr lang="en-US" dirty="0" err="1">
                <a:solidFill>
                  <a:srgbClr val="000000"/>
                </a:solidFill>
              </a:rPr>
              <a:t>empre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possível</a:t>
            </a:r>
            <a:r>
              <a:rPr lang="en-US" dirty="0">
                <a:solidFill>
                  <a:srgbClr val="000000"/>
                </a:solidFill>
              </a:rPr>
              <a:t>, a </a:t>
            </a:r>
            <a:r>
              <a:rPr lang="en-US" dirty="0" err="1">
                <a:solidFill>
                  <a:srgbClr val="000000"/>
                </a:solidFill>
              </a:rPr>
              <a:t>estratégia</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incidir</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eliminação</a:t>
            </a:r>
            <a:r>
              <a:rPr lang="en-US" dirty="0">
                <a:solidFill>
                  <a:srgbClr val="000000"/>
                </a:solidFill>
              </a:rPr>
              <a:t> das </a:t>
            </a:r>
            <a:r>
              <a:rPr lang="en-US" dirty="0" err="1">
                <a:solidFill>
                  <a:srgbClr val="000000"/>
                </a:solidFill>
              </a:rPr>
              <a:t>barreiras</a:t>
            </a:r>
            <a:r>
              <a:rPr lang="en-US" dirty="0">
                <a:solidFill>
                  <a:srgbClr val="000000"/>
                </a:solidFill>
              </a:rPr>
              <a:t>,</a:t>
            </a:r>
            <a:r>
              <a:rPr lang="en-US" baseline="0" dirty="0">
                <a:solidFill>
                  <a:srgbClr val="000000"/>
                </a:solidFill>
              </a:rPr>
              <a:t> </a:t>
            </a:r>
            <a:r>
              <a:rPr lang="en-US" dirty="0" err="1">
                <a:solidFill>
                  <a:srgbClr val="000000"/>
                </a:solidFill>
              </a:rPr>
              <a:t>privilegiando</a:t>
            </a:r>
            <a:r>
              <a:rPr lang="en-US" dirty="0">
                <a:solidFill>
                  <a:srgbClr val="000000"/>
                </a:solidFill>
              </a:rPr>
              <a:t> </a:t>
            </a:r>
            <a:r>
              <a:rPr lang="en-US" dirty="0" err="1">
                <a:solidFill>
                  <a:srgbClr val="000000"/>
                </a:solidFill>
              </a:rPr>
              <a:t>sempre</a:t>
            </a:r>
            <a:r>
              <a:rPr lang="en-US" dirty="0">
                <a:solidFill>
                  <a:srgbClr val="000000"/>
                </a:solidFill>
              </a:rPr>
              <a:t> </a:t>
            </a:r>
            <a:r>
              <a:rPr lang="en-US" dirty="0" err="1">
                <a:solidFill>
                  <a:srgbClr val="000000"/>
                </a:solidFill>
              </a:rPr>
              <a:t>o</a:t>
            </a:r>
            <a:r>
              <a:rPr lang="en-US" dirty="0">
                <a:solidFill>
                  <a:srgbClr val="000000"/>
                </a:solidFill>
              </a:rPr>
              <a:t> </a:t>
            </a:r>
            <a:r>
              <a:rPr lang="en-US" dirty="0" err="1">
                <a:solidFill>
                  <a:srgbClr val="000000"/>
                </a:solidFill>
              </a:rPr>
              <a:t>início</a:t>
            </a:r>
            <a:r>
              <a:rPr lang="en-US" dirty="0">
                <a:solidFill>
                  <a:srgbClr val="000000"/>
                </a:solidFill>
              </a:rPr>
              <a:t>,</a:t>
            </a:r>
            <a:r>
              <a:rPr lang="en-US" baseline="0" dirty="0">
                <a:solidFill>
                  <a:srgbClr val="000000"/>
                </a:solidFill>
              </a:rPr>
              <a:t> </a:t>
            </a:r>
            <a:r>
              <a:rPr lang="en-US" baseline="0" dirty="0" err="1">
                <a:solidFill>
                  <a:srgbClr val="000000"/>
                </a:solidFill>
              </a:rPr>
              <a:t>o</a:t>
            </a:r>
            <a:r>
              <a:rPr lang="en-US" baseline="0" dirty="0">
                <a:solidFill>
                  <a:srgbClr val="000000"/>
                </a:solidFill>
              </a:rPr>
              <a:t> </a:t>
            </a:r>
            <a:r>
              <a:rPr lang="en-US" baseline="0" dirty="0" err="1">
                <a:solidFill>
                  <a:srgbClr val="000000"/>
                </a:solidFill>
              </a:rPr>
              <a:t>mais</a:t>
            </a:r>
            <a:r>
              <a:rPr lang="en-US" baseline="0" dirty="0">
                <a:solidFill>
                  <a:srgbClr val="000000"/>
                </a:solidFill>
              </a:rPr>
              <a:t> </a:t>
            </a:r>
            <a:r>
              <a:rPr lang="en-US" baseline="0" dirty="0" err="1">
                <a:solidFill>
                  <a:srgbClr val="000000"/>
                </a:solidFill>
              </a:rPr>
              <a:t>rápido</a:t>
            </a:r>
            <a:r>
              <a:rPr lang="en-US" baseline="0" dirty="0">
                <a:solidFill>
                  <a:srgbClr val="000000"/>
                </a:solidFill>
              </a:rPr>
              <a:t> </a:t>
            </a:r>
            <a:r>
              <a:rPr lang="en-US" baseline="0" dirty="0" err="1">
                <a:solidFill>
                  <a:srgbClr val="000000"/>
                </a:solidFill>
              </a:rPr>
              <a:t>possível</a:t>
            </a:r>
            <a:r>
              <a:rPr lang="en-US" baseline="0" dirty="0">
                <a:solidFill>
                  <a:srgbClr val="000000"/>
                </a:solidFill>
              </a:rPr>
              <a:t>,</a:t>
            </a:r>
            <a:r>
              <a:rPr lang="en-US" dirty="0">
                <a:solidFill>
                  <a:srgbClr val="000000"/>
                </a:solidFill>
              </a:rPr>
              <a:t> do </a:t>
            </a:r>
            <a:r>
              <a:rPr lang="en-US" dirty="0" err="1">
                <a:solidFill>
                  <a:srgbClr val="000000"/>
                </a:solidFill>
              </a:rPr>
              <a:t>tratamento</a:t>
            </a:r>
            <a:r>
              <a:rPr lang="en-US" dirty="0">
                <a:solidFill>
                  <a:srgbClr val="000000"/>
                </a:solidFill>
              </a:rPr>
              <a:t>.</a:t>
            </a:r>
          </a:p>
          <a:p>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19</a:t>
            </a:fld>
            <a:endParaRPr lang="pt-P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São vários e</a:t>
            </a:r>
            <a:r>
              <a:rPr lang="pt-PT" baseline="0" dirty="0"/>
              <a:t> facilmente compreensíveis as vantagens associadas ao rápido início do tratamento ARV:</a:t>
            </a:r>
          </a:p>
          <a:p>
            <a:r>
              <a:rPr lang="en-US" dirty="0"/>
              <a:t>RECUPERAÇÃO E PRESERVAÇÃO IMUNOLÓGICA</a:t>
            </a:r>
            <a:endParaRPr lang="en-US" baseline="30000" dirty="0">
              <a:solidFill>
                <a:srgbClr val="FF0000"/>
              </a:solidFill>
            </a:endParaRPr>
          </a:p>
          <a:p>
            <a:r>
              <a:rPr lang="en-US" dirty="0"/>
              <a:t>CONTROLO DA REPLICAÇÃO VÍRICA</a:t>
            </a:r>
            <a:endParaRPr lang="en-US" baseline="30000" dirty="0">
              <a:solidFill>
                <a:srgbClr val="FF0000"/>
              </a:solidFill>
            </a:endParaRPr>
          </a:p>
          <a:p>
            <a:r>
              <a:rPr lang="en-US" dirty="0"/>
              <a:t>REDUÇÃO DA DIMENSÃO DOS RESERVATÓRIOS</a:t>
            </a:r>
          </a:p>
          <a:p>
            <a:r>
              <a:rPr lang="en-US" dirty="0"/>
              <a:t>REDUÇÃO DA DIVERSIDADE GENÉTICA</a:t>
            </a:r>
          </a:p>
          <a:p>
            <a:r>
              <a:rPr lang="en-US" dirty="0">
                <a:solidFill>
                  <a:srgbClr val="000000"/>
                </a:solidFill>
              </a:rPr>
              <a:t>REDUÇÃO DA EMERGÊNCIA DE RESISTÊNCIAS</a:t>
            </a:r>
            <a:endParaRPr lang="en-US" baseline="30000" dirty="0">
              <a:solidFill>
                <a:srgbClr val="000000"/>
              </a:solidFill>
            </a:endParaRPr>
          </a:p>
          <a:p>
            <a:r>
              <a:rPr lang="en-US" dirty="0"/>
              <a:t>DIMINUIÇÃO DOS MEDIADORES INFLAMATÓRIOS (IMUNOACTIVAÇÃO)</a:t>
            </a:r>
            <a:r>
              <a:rPr lang="en-US" b="1" dirty="0"/>
              <a:t> </a:t>
            </a:r>
          </a:p>
          <a:p>
            <a:r>
              <a:rPr lang="en-US" dirty="0"/>
              <a:t>REDUÇÃO DA MORBILIDADE E MORTALIDADE</a:t>
            </a:r>
          </a:p>
          <a:p>
            <a:endParaRPr lang="en-US" dirty="0"/>
          </a:p>
          <a:p>
            <a:pPr>
              <a:buFontTx/>
              <a:buNone/>
            </a:pPr>
            <a:r>
              <a:rPr lang="en-US" dirty="0"/>
              <a:t>O </a:t>
            </a:r>
            <a:r>
              <a:rPr lang="en-US" dirty="0" err="1"/>
              <a:t>reconhecimento</a:t>
            </a:r>
            <a:r>
              <a:rPr lang="en-US" dirty="0"/>
              <a:t> </a:t>
            </a:r>
            <a:r>
              <a:rPr lang="en-US" dirty="0" err="1"/>
              <a:t>e</a:t>
            </a:r>
            <a:r>
              <a:rPr lang="en-US" dirty="0"/>
              <a:t> </a:t>
            </a:r>
            <a:r>
              <a:rPr lang="en-US" dirty="0" err="1"/>
              <a:t>compreensão</a:t>
            </a:r>
            <a:r>
              <a:rPr lang="en-US" dirty="0"/>
              <a:t> </a:t>
            </a:r>
            <a:r>
              <a:rPr lang="en-US" dirty="0" err="1"/>
              <a:t>destas</a:t>
            </a:r>
            <a:r>
              <a:rPr lang="en-US" dirty="0"/>
              <a:t> </a:t>
            </a:r>
            <a:r>
              <a:rPr lang="en-US" dirty="0" err="1"/>
              <a:t>vantagens</a:t>
            </a:r>
            <a:r>
              <a:rPr lang="en-US" dirty="0"/>
              <a:t>,</a:t>
            </a:r>
            <a:r>
              <a:rPr lang="en-US" baseline="0" dirty="0"/>
              <a:t> </a:t>
            </a:r>
            <a:r>
              <a:rPr lang="en-US" baseline="0" dirty="0" err="1"/>
              <a:t>por</a:t>
            </a:r>
            <a:r>
              <a:rPr lang="en-US" baseline="0" dirty="0"/>
              <a:t> parte </a:t>
            </a:r>
            <a:r>
              <a:rPr lang="en-US" baseline="0" dirty="0" err="1"/>
              <a:t>da</a:t>
            </a:r>
            <a:r>
              <a:rPr lang="en-US" baseline="0" dirty="0"/>
              <a:t> </a:t>
            </a:r>
            <a:r>
              <a:rPr lang="en-US" baseline="0" dirty="0" err="1"/>
              <a:t>pessoa</a:t>
            </a:r>
            <a:r>
              <a:rPr lang="en-US" baseline="0" dirty="0"/>
              <a:t> </a:t>
            </a:r>
            <a:r>
              <a:rPr lang="en-US" baseline="0" dirty="0" err="1"/>
              <a:t>que</a:t>
            </a:r>
            <a:r>
              <a:rPr lang="en-US" baseline="0" dirty="0"/>
              <a:t> vive com VIH, </a:t>
            </a:r>
            <a:r>
              <a:rPr lang="en-US" baseline="0" dirty="0" err="1"/>
              <a:t>são</a:t>
            </a:r>
            <a:r>
              <a:rPr lang="en-US" baseline="0" dirty="0"/>
              <a:t> </a:t>
            </a:r>
            <a:r>
              <a:rPr lang="en-US" baseline="0" dirty="0" err="1"/>
              <a:t>elementos</a:t>
            </a:r>
            <a:r>
              <a:rPr lang="en-US" baseline="0" dirty="0"/>
              <a:t> </a:t>
            </a:r>
            <a:r>
              <a:rPr lang="en-US" baseline="0" dirty="0" err="1"/>
              <a:t>fundamentais</a:t>
            </a:r>
            <a:r>
              <a:rPr lang="en-US" baseline="0" dirty="0"/>
              <a:t> </a:t>
            </a:r>
            <a:r>
              <a:rPr lang="en-US" baseline="0" dirty="0" err="1"/>
              <a:t>para</a:t>
            </a:r>
            <a:r>
              <a:rPr lang="en-US" baseline="0" dirty="0"/>
              <a:t> a </a:t>
            </a:r>
            <a:r>
              <a:rPr lang="en-US" baseline="0" dirty="0" err="1"/>
              <a:t>sua</a:t>
            </a:r>
            <a:r>
              <a:rPr lang="en-US" baseline="0" dirty="0"/>
              <a:t> </a:t>
            </a:r>
            <a:r>
              <a:rPr lang="en-US" baseline="0" dirty="0" err="1"/>
              <a:t>retenção</a:t>
            </a:r>
            <a:r>
              <a:rPr lang="en-US" baseline="0" dirty="0"/>
              <a:t> </a:t>
            </a:r>
            <a:r>
              <a:rPr lang="en-US" baseline="0" dirty="0" err="1"/>
              <a:t>nos</a:t>
            </a:r>
            <a:r>
              <a:rPr lang="en-US" baseline="0" dirty="0"/>
              <a:t> </a:t>
            </a:r>
            <a:r>
              <a:rPr lang="en-US" baseline="0" dirty="0" err="1"/>
              <a:t>cuidados</a:t>
            </a:r>
            <a:r>
              <a:rPr lang="en-US" baseline="0" dirty="0"/>
              <a:t> de </a:t>
            </a:r>
            <a:r>
              <a:rPr lang="en-US" baseline="0" dirty="0" err="1"/>
              <a:t>saúde</a:t>
            </a:r>
            <a:r>
              <a:rPr lang="en-US" baseline="0" dirty="0"/>
              <a:t> </a:t>
            </a:r>
            <a:r>
              <a:rPr lang="en-US" baseline="0" dirty="0" err="1"/>
              <a:t>e</a:t>
            </a:r>
            <a:r>
              <a:rPr lang="en-US" baseline="0" dirty="0"/>
              <a:t> </a:t>
            </a:r>
          </a:p>
          <a:p>
            <a:pPr>
              <a:buFontTx/>
              <a:buNone/>
            </a:pPr>
            <a:r>
              <a:rPr lang="en-US" baseline="0" dirty="0" err="1"/>
              <a:t>para</a:t>
            </a:r>
            <a:r>
              <a:rPr lang="en-US" baseline="0" dirty="0"/>
              <a:t> a </a:t>
            </a:r>
            <a:r>
              <a:rPr lang="en-US" baseline="0" dirty="0" err="1"/>
              <a:t>adesão</a:t>
            </a:r>
            <a:r>
              <a:rPr lang="en-US" baseline="0" dirty="0"/>
              <a:t>  </a:t>
            </a:r>
            <a:r>
              <a:rPr lang="en-US" baseline="0" dirty="0" err="1"/>
              <a:t>ao</a:t>
            </a:r>
            <a:r>
              <a:rPr lang="en-US" baseline="0" dirty="0"/>
              <a:t> </a:t>
            </a:r>
            <a:r>
              <a:rPr lang="en-US" baseline="0" dirty="0" err="1"/>
              <a:t>tratamento</a:t>
            </a:r>
            <a:r>
              <a:rPr lang="en-US" baseline="0" dirty="0"/>
              <a:t>. A </a:t>
            </a:r>
            <a:r>
              <a:rPr lang="en-US" baseline="0" dirty="0" err="1"/>
              <a:t>partilha</a:t>
            </a:r>
            <a:r>
              <a:rPr lang="en-US" baseline="0" dirty="0"/>
              <a:t> </a:t>
            </a:r>
            <a:r>
              <a:rPr lang="en-US" baseline="0" dirty="0" err="1"/>
              <a:t>da</a:t>
            </a:r>
            <a:r>
              <a:rPr lang="en-US" baseline="0" dirty="0"/>
              <a:t> </a:t>
            </a:r>
            <a:r>
              <a:rPr lang="en-US" baseline="0" dirty="0" err="1"/>
              <a:t>decisão</a:t>
            </a:r>
            <a:r>
              <a:rPr lang="en-US" baseline="0" dirty="0"/>
              <a:t>, </a:t>
            </a:r>
            <a:r>
              <a:rPr lang="en-US" baseline="0" dirty="0" err="1"/>
              <a:t>daquilo</a:t>
            </a:r>
            <a:r>
              <a:rPr lang="en-US" baseline="0" dirty="0"/>
              <a:t> </a:t>
            </a:r>
            <a:r>
              <a:rPr lang="en-US" baseline="0" dirty="0" err="1"/>
              <a:t>que</a:t>
            </a:r>
            <a:r>
              <a:rPr lang="en-US" baseline="0" dirty="0"/>
              <a:t> </a:t>
            </a:r>
            <a:r>
              <a:rPr lang="en-US" baseline="0" dirty="0" err="1"/>
              <a:t>é</a:t>
            </a:r>
            <a:r>
              <a:rPr lang="en-US" baseline="0" dirty="0"/>
              <a:t> um </a:t>
            </a:r>
            <a:r>
              <a:rPr lang="en-US" baseline="0" dirty="0" err="1"/>
              <a:t>processo</a:t>
            </a:r>
            <a:r>
              <a:rPr lang="en-US" baseline="0" dirty="0"/>
              <a:t> continuo de </a:t>
            </a:r>
            <a:r>
              <a:rPr lang="en-US" baseline="0" dirty="0" err="1"/>
              <a:t>cuidados</a:t>
            </a:r>
            <a:r>
              <a:rPr lang="en-US" baseline="0" dirty="0"/>
              <a:t> </a:t>
            </a:r>
            <a:r>
              <a:rPr lang="en-US" baseline="0" dirty="0" err="1"/>
              <a:t>em</a:t>
            </a:r>
            <a:r>
              <a:rPr lang="en-US" baseline="0" dirty="0"/>
              <a:t> </a:t>
            </a:r>
            <a:r>
              <a:rPr lang="en-US" baseline="0" dirty="0" err="1"/>
              <a:t>saúde</a:t>
            </a:r>
            <a:r>
              <a:rPr lang="en-US" baseline="0" dirty="0"/>
              <a:t>, </a:t>
            </a:r>
            <a:r>
              <a:rPr lang="en-US" baseline="0" dirty="0" err="1"/>
              <a:t>empodera</a:t>
            </a:r>
            <a:r>
              <a:rPr lang="en-US" baseline="0" dirty="0"/>
              <a:t> a </a:t>
            </a:r>
            <a:r>
              <a:rPr lang="en-US" baseline="0" dirty="0" err="1"/>
              <a:t>pessoa</a:t>
            </a:r>
            <a:r>
              <a:rPr lang="en-US" baseline="0" dirty="0"/>
              <a:t> </a:t>
            </a:r>
            <a:r>
              <a:rPr lang="en-US" baseline="0" dirty="0" err="1"/>
              <a:t>infectada</a:t>
            </a:r>
            <a:r>
              <a:rPr lang="en-US" baseline="0" dirty="0"/>
              <a:t> </a:t>
            </a:r>
            <a:r>
              <a:rPr lang="en-US" baseline="0" dirty="0" err="1"/>
              <a:t>e</a:t>
            </a:r>
            <a:r>
              <a:rPr lang="en-US" baseline="0" dirty="0"/>
              <a:t> </a:t>
            </a:r>
            <a:r>
              <a:rPr lang="en-US" baseline="0" dirty="0" err="1"/>
              <a:t>contribui</a:t>
            </a:r>
            <a:r>
              <a:rPr lang="en-US" baseline="0" dirty="0"/>
              <a:t> </a:t>
            </a:r>
            <a:r>
              <a:rPr lang="en-US" baseline="0" dirty="0" err="1"/>
              <a:t>para</a:t>
            </a:r>
            <a:r>
              <a:rPr lang="en-US" baseline="0" dirty="0"/>
              <a:t> </a:t>
            </a:r>
            <a:r>
              <a:rPr lang="en-US" baseline="0" dirty="0" err="1"/>
              <a:t>o</a:t>
            </a:r>
            <a:r>
              <a:rPr lang="en-US" baseline="0" dirty="0"/>
              <a:t> </a:t>
            </a:r>
            <a:r>
              <a:rPr lang="en-US" baseline="0" dirty="0" err="1"/>
              <a:t>sucesso</a:t>
            </a:r>
            <a:r>
              <a:rPr lang="en-US" baseline="0" dirty="0"/>
              <a:t> </a:t>
            </a:r>
            <a:r>
              <a:rPr lang="en-US" baseline="0" dirty="0" err="1"/>
              <a:t>terapêutico</a:t>
            </a:r>
            <a:r>
              <a:rPr lang="en-US" baseline="0" dirty="0"/>
              <a:t>.</a:t>
            </a:r>
            <a:endParaRPr lang="en-US" dirty="0"/>
          </a:p>
          <a:p>
            <a:endParaRPr lang="pt-PT" dirty="0"/>
          </a:p>
        </p:txBody>
      </p:sp>
      <p:sp>
        <p:nvSpPr>
          <p:cNvPr id="4" name="Marcador de Posição do Número do Diapositivo 3"/>
          <p:cNvSpPr>
            <a:spLocks noGrp="1"/>
          </p:cNvSpPr>
          <p:nvPr>
            <p:ph type="sldNum" sz="quarter" idx="10"/>
          </p:nvPr>
        </p:nvSpPr>
        <p:spPr/>
        <p:txBody>
          <a:bodyPr/>
          <a:lstStyle/>
          <a:p>
            <a:fld id="{0D175976-A65A-5A45-9DF0-3DFC20E0257E}" type="slidenum">
              <a:rPr lang="pt-PT" smtClean="0"/>
              <a:pPr/>
              <a:t>20</a:t>
            </a:fld>
            <a:endParaRPr lang="pt-PT"/>
          </a:p>
        </p:txBody>
      </p:sp>
    </p:spTree>
    <p:extLst>
      <p:ext uri="{BB962C8B-B14F-4D97-AF65-F5344CB8AC3E}">
        <p14:creationId xmlns:p14="http://schemas.microsoft.com/office/powerpoint/2010/main" val="355867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488" y="744538"/>
            <a:ext cx="6616700" cy="3722687"/>
          </a:xfrm>
        </p:spPr>
      </p:sp>
      <p:sp>
        <p:nvSpPr>
          <p:cNvPr id="3" name="Marcador de Posição de Notas 2"/>
          <p:cNvSpPr>
            <a:spLocks noGrp="1"/>
          </p:cNvSpPr>
          <p:nvPr>
            <p:ph type="body" idx="1"/>
          </p:nvPr>
        </p:nvSpPr>
        <p:spPr/>
        <p:txBody>
          <a:bodyPr>
            <a:normAutofit fontScale="77500" lnSpcReduction="20000"/>
          </a:bodyPr>
          <a:lstStyle/>
          <a:p>
            <a:r>
              <a:rPr lang="pt-PT" sz="2200" dirty="0">
                <a:effectLst/>
                <a:latin typeface="+mn-lt"/>
                <a:ea typeface="+mn-ea"/>
                <a:cs typeface="+mn-cs"/>
                <a:sym typeface="Helvetica Neue"/>
              </a:rPr>
              <a:t>O sucesso terapêutico depende de vários fatores, entre os quais:</a:t>
            </a:r>
          </a:p>
          <a:p>
            <a:pPr lvl="0"/>
            <a:r>
              <a:rPr lang="pt-PT" sz="2200" dirty="0">
                <a:effectLst/>
                <a:latin typeface="+mn-lt"/>
                <a:ea typeface="+mn-ea"/>
                <a:cs typeface="+mn-cs"/>
                <a:sym typeface="Helvetica Neue"/>
              </a:rPr>
              <a:t>Fundamentalmente, a eficácia do tratamento. Iniciar com um esquema que permita obter uma elevada taxa de supressão virológica, de forma rápida, mesmo nos doentes com contagens de linfócitos CD4 mais baixas e cargas </a:t>
            </a:r>
            <a:r>
              <a:rPr lang="pt-PT" sz="2200" dirty="0" err="1">
                <a:effectLst/>
                <a:latin typeface="+mn-lt"/>
                <a:ea typeface="+mn-ea"/>
                <a:cs typeface="+mn-cs"/>
                <a:sym typeface="Helvetica Neue"/>
              </a:rPr>
              <a:t>víricas</a:t>
            </a:r>
            <a:r>
              <a:rPr lang="pt-PT" sz="2200" dirty="0">
                <a:effectLst/>
                <a:latin typeface="+mn-lt"/>
                <a:ea typeface="+mn-ea"/>
                <a:cs typeface="+mn-cs"/>
                <a:sym typeface="Helvetica Neue"/>
              </a:rPr>
              <a:t> mais elevadas, e que apresente elevada barreira genética à resistência.</a:t>
            </a:r>
          </a:p>
          <a:p>
            <a:pPr lvl="0"/>
            <a:r>
              <a:rPr lang="pt-PT" sz="2200" dirty="0">
                <a:effectLst/>
                <a:latin typeface="+mn-lt"/>
                <a:ea typeface="+mn-ea"/>
                <a:cs typeface="+mn-cs"/>
                <a:sym typeface="Helvetica Neue"/>
              </a:rPr>
              <a:t>O início rápido, assim que possível, de tratamento, dependendo das circunstâncias e expetativas individuais de cada doente.</a:t>
            </a:r>
          </a:p>
          <a:p>
            <a:pPr lvl="0"/>
            <a:r>
              <a:rPr lang="pt-PT" sz="2200" dirty="0">
                <a:effectLst/>
                <a:latin typeface="+mn-lt"/>
                <a:ea typeface="+mn-ea"/>
                <a:cs typeface="+mn-cs"/>
                <a:sym typeface="Helvetica Neue"/>
              </a:rPr>
              <a:t>A simplicidade, favorecendo regimes de comprimido único, toma única diária e comprimidos de menor tamanho, sempre que possível.</a:t>
            </a:r>
          </a:p>
          <a:p>
            <a:pPr lvl="0"/>
            <a:r>
              <a:rPr lang="pt-PT" sz="2200" dirty="0">
                <a:effectLst/>
                <a:latin typeface="+mn-lt"/>
                <a:ea typeface="+mn-ea"/>
                <a:cs typeface="+mn-cs"/>
                <a:sym typeface="Helvetica Neue"/>
              </a:rPr>
              <a:t>A segurança, pesando potencial toxicidade a curto e longo prazo e considerando potenciais interações medicamentosas de cada opção terapêutica.</a:t>
            </a:r>
          </a:p>
          <a:p>
            <a:r>
              <a:rPr lang="pt-PT" sz="2200" dirty="0">
                <a:effectLst/>
                <a:latin typeface="+mn-lt"/>
                <a:ea typeface="+mn-ea"/>
                <a:cs typeface="+mn-cs"/>
                <a:sym typeface="Helvetica Neue"/>
              </a:rPr>
              <a:t>E de forma transversal: a qualidade de vida.</a:t>
            </a:r>
          </a:p>
        </p:txBody>
      </p:sp>
    </p:spTree>
    <p:extLst>
      <p:ext uri="{BB962C8B-B14F-4D97-AF65-F5344CB8AC3E}">
        <p14:creationId xmlns:p14="http://schemas.microsoft.com/office/powerpoint/2010/main" val="58126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Ainda</a:t>
            </a:r>
            <a:r>
              <a:rPr lang="pt-PT" baseline="0" dirty="0"/>
              <a:t> considerando as vantagens do início rápido do tratamento ARV, e para além das óbvias vantagens em termos de saúde individual, referidas anteriormente, há a destacar o seu impacto a nível global, através da redução do risco de transmissão e consequente diminuição da incidência da infeção por VIH, contribuindo para aquele que é um objetivo comum ... O controlo e eliminação da pandemia por VIH.</a:t>
            </a:r>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21</a:t>
            </a:fld>
            <a:endParaRPr lang="pt-PT"/>
          </a:p>
        </p:txBody>
      </p:sp>
    </p:spTree>
    <p:extLst>
      <p:ext uri="{BB962C8B-B14F-4D97-AF65-F5344CB8AC3E}">
        <p14:creationId xmlns:p14="http://schemas.microsoft.com/office/powerpoint/2010/main" val="929646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Este estudo publicado recentemente na Lancet, demonstra o impacto previsível na incidência da infeção por VIH,</a:t>
            </a:r>
            <a:r>
              <a:rPr lang="pt-PT" baseline="0" dirty="0"/>
              <a:t> quando adotada uma estratégia de tratamento rápido.</a:t>
            </a:r>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22</a:t>
            </a:fld>
            <a:endParaRPr lang="pt-P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Quando</a:t>
            </a:r>
            <a:r>
              <a:rPr lang="pt-PT" baseline="0" dirty="0"/>
              <a:t> analisadas as possíveis desvantagens associadas à estratégia de inicio rápido da TARV, os estudos disponíveis não identificaram a ocorrência de fatores prejudiciais.</a:t>
            </a:r>
          </a:p>
          <a:p>
            <a:r>
              <a:rPr lang="pt-PT" baseline="0" dirty="0"/>
              <a:t>Porém, os benefícios a longo prazo desta mesma estratégia, em particular em países de elevados rendimentos, no que concerne os ganhos na supressão virológica sustentada, na adesão e retenção nos cuidados de saúde têm de ser demonstrados.</a:t>
            </a:r>
            <a:endParaRPr lang="pt-PT" dirty="0"/>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23</a:t>
            </a:fld>
            <a:endParaRPr lang="pt-PT"/>
          </a:p>
        </p:txBody>
      </p:sp>
    </p:spTree>
    <p:extLst>
      <p:ext uri="{BB962C8B-B14F-4D97-AF65-F5344CB8AC3E}">
        <p14:creationId xmlns:p14="http://schemas.microsoft.com/office/powerpoint/2010/main" val="2797737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A complexidade da gestão da infecção por VIH e da pessoa infetada no seu todo</a:t>
            </a:r>
            <a:r>
              <a:rPr lang="pt-PT" baseline="0" dirty="0"/>
              <a:t> pode encontrar múltiplas barreiras ao longo do continuum de cuidados.</a:t>
            </a:r>
          </a:p>
          <a:p>
            <a:r>
              <a:rPr lang="pt-PT" baseline="0" dirty="0"/>
              <a:t>É causa frequentemente apontada para protelar o início imediato do tratamento ARV, o receio da falta de aceitação da infeção por parte da pessoa, a sua fragilidade emocional e o risco de incumprimento terapêutico. A necessidade de reforçar e garantir a adesão é uma exigência ao longo de todo o tratamento e a sua persistência não depende do momento em que foi iniciado.</a:t>
            </a:r>
          </a:p>
          <a:p>
            <a:r>
              <a:rPr lang="pt-PT" baseline="0" dirty="0"/>
              <a:t>É fundamental também compreender e apurar qual o contexto social da pessoa infetada, na tentativa de colmatar e resolver barreiras ao inicio do tratamento e construir suporte que permita a sua continuidade.</a:t>
            </a:r>
          </a:p>
          <a:p>
            <a:endParaRPr lang="pt-PT" baseline="0"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24</a:t>
            </a:fld>
            <a:endParaRPr lang="pt-P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solidFill>
                  <a:srgbClr val="000000"/>
                </a:solidFill>
              </a:rPr>
              <a:t>Hoje em dia a diversidade de fármacos ARV permite-nos, na larga maioria das vezes, construir regimes terapêuticos que se caracterizam por ter:</a:t>
            </a:r>
            <a:endParaRPr lang="pt-PT" baseline="0" dirty="0">
              <a:solidFill>
                <a:srgbClr val="000000"/>
              </a:solidFill>
            </a:endParaRPr>
          </a:p>
          <a:p>
            <a:endParaRPr lang="pt-PT" baseline="0" dirty="0">
              <a:solidFill>
                <a:srgbClr val="000000"/>
              </a:solidFill>
            </a:endParaRPr>
          </a:p>
          <a:p>
            <a:r>
              <a:rPr lang="pt-PT" baseline="0" dirty="0">
                <a:solidFill>
                  <a:srgbClr val="000000"/>
                </a:solidFill>
              </a:rPr>
              <a:t>- </a:t>
            </a:r>
            <a:r>
              <a:rPr lang="pt-PT" dirty="0">
                <a:solidFill>
                  <a:srgbClr val="000000"/>
                </a:solidFill>
              </a:rPr>
              <a:t>ELEVADA EFICÁCIA VIROLÓGICA;</a:t>
            </a:r>
          </a:p>
          <a:p>
            <a:r>
              <a:rPr lang="pt-PT" dirty="0">
                <a:solidFill>
                  <a:srgbClr val="FF0080"/>
                </a:solidFill>
              </a:rPr>
              <a:t> </a:t>
            </a:r>
          </a:p>
          <a:p>
            <a:pPr>
              <a:buFontTx/>
              <a:buChar char="-"/>
            </a:pPr>
            <a:r>
              <a:rPr lang="pt-PT" dirty="0">
                <a:solidFill>
                  <a:srgbClr val="000000"/>
                </a:solidFill>
              </a:rPr>
              <a:t> PERFIL DE SEGURANÇA FAVORÁVEL;</a:t>
            </a:r>
          </a:p>
          <a:p>
            <a:pPr>
              <a:buFontTx/>
              <a:buChar char="-"/>
            </a:pPr>
            <a:endParaRPr lang="pt-PT" dirty="0">
              <a:solidFill>
                <a:srgbClr val="000000"/>
              </a:solidFill>
            </a:endParaRPr>
          </a:p>
          <a:p>
            <a:pPr>
              <a:buFontTx/>
              <a:buChar char="-"/>
            </a:pPr>
            <a:r>
              <a:rPr lang="pt-PT" dirty="0">
                <a:solidFill>
                  <a:srgbClr val="000000"/>
                </a:solidFill>
              </a:rPr>
              <a:t> ELEVADA TOLERABILIDADE traduzida por baixa ocorrência de eventos adversos;</a:t>
            </a:r>
          </a:p>
          <a:p>
            <a:r>
              <a:rPr lang="pt-PT" dirty="0">
                <a:solidFill>
                  <a:srgbClr val="000000"/>
                </a:solidFill>
              </a:rPr>
              <a:t>	</a:t>
            </a:r>
          </a:p>
          <a:p>
            <a:pPr>
              <a:buFontTx/>
              <a:buChar char="-"/>
            </a:pPr>
            <a:r>
              <a:rPr lang="pt-PT" baseline="0" dirty="0">
                <a:solidFill>
                  <a:srgbClr val="000000"/>
                </a:solidFill>
              </a:rPr>
              <a:t> ELEVADA </a:t>
            </a:r>
            <a:r>
              <a:rPr lang="pt-PT" dirty="0">
                <a:solidFill>
                  <a:srgbClr val="000000"/>
                </a:solidFill>
              </a:rPr>
              <a:t>COMODIDADE POSOLÓGICA:</a:t>
            </a:r>
            <a:r>
              <a:rPr lang="pt-PT" baseline="0" dirty="0">
                <a:solidFill>
                  <a:srgbClr val="000000"/>
                </a:solidFill>
              </a:rPr>
              <a:t> regimes constituídos por</a:t>
            </a:r>
            <a:r>
              <a:rPr lang="pt-PT" dirty="0">
                <a:solidFill>
                  <a:srgbClr val="000000"/>
                </a:solidFill>
              </a:rPr>
              <a:t> número reduzido de comprimidos e de administrações diárias</a:t>
            </a:r>
            <a:r>
              <a:rPr lang="pt-PT" dirty="0">
                <a:solidFill>
                  <a:srgbClr val="FF0000"/>
                </a:solidFill>
              </a:rPr>
              <a:t>;</a:t>
            </a:r>
            <a:r>
              <a:rPr lang="pt-PT" baseline="0" dirty="0">
                <a:solidFill>
                  <a:srgbClr val="FF0000"/>
                </a:solidFill>
              </a:rPr>
              <a:t> com </a:t>
            </a:r>
            <a:r>
              <a:rPr lang="pt-PT" dirty="0">
                <a:solidFill>
                  <a:srgbClr val="000000"/>
                </a:solidFill>
              </a:rPr>
              <a:t>possibilidade de adequação face ao risco de interações medicamentosas ou de restrições alimentares;</a:t>
            </a:r>
          </a:p>
          <a:p>
            <a:endParaRPr lang="pt-PT" dirty="0">
              <a:solidFill>
                <a:srgbClr val="000000"/>
              </a:solidFill>
            </a:endParaRPr>
          </a:p>
          <a:p>
            <a:pPr>
              <a:buFontTx/>
              <a:buChar char="-"/>
            </a:pPr>
            <a:r>
              <a:rPr lang="pt-PT" dirty="0">
                <a:solidFill>
                  <a:srgbClr val="000000"/>
                </a:solidFill>
              </a:rPr>
              <a:t>ELEVADA BARREIRA GENÉTICA</a:t>
            </a:r>
            <a:r>
              <a:rPr lang="pt-PT" baseline="0" dirty="0">
                <a:solidFill>
                  <a:srgbClr val="000000"/>
                </a:solidFill>
              </a:rPr>
              <a:t> e </a:t>
            </a:r>
            <a:r>
              <a:rPr lang="pt-PT" dirty="0">
                <a:solidFill>
                  <a:srgbClr val="000000"/>
                </a:solidFill>
              </a:rPr>
              <a:t>reduzida incidência de mutações de resistência aos ARV.</a:t>
            </a:r>
          </a:p>
          <a:p>
            <a:endParaRPr lang="pt-PT" dirty="0">
              <a:solidFill>
                <a:srgbClr val="000000"/>
              </a:solidFill>
            </a:endParaRPr>
          </a:p>
          <a:p>
            <a:r>
              <a:rPr lang="pt-PT" dirty="0">
                <a:solidFill>
                  <a:srgbClr val="000000"/>
                </a:solidFill>
              </a:rPr>
              <a:t>Estas</a:t>
            </a:r>
            <a:r>
              <a:rPr lang="pt-PT" baseline="0" dirty="0">
                <a:solidFill>
                  <a:srgbClr val="000000"/>
                </a:solidFill>
              </a:rPr>
              <a:t> características promovem a adesão da pessoa ao tratamento, minimizam a interferência na sua qualidade de vida e contribuem para a durabilidade da estratégia terapêutica. </a:t>
            </a:r>
            <a:endParaRPr lang="pt-PT" dirty="0">
              <a:solidFill>
                <a:srgbClr val="000000"/>
              </a:solidFill>
            </a:endParaRPr>
          </a:p>
          <a:p>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25</a:t>
            </a:fld>
            <a:endParaRPr lang="pt-P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Também na infeção por VIH é hoje</a:t>
            </a:r>
            <a:r>
              <a:rPr lang="pt-PT" baseline="0" dirty="0"/>
              <a:t> necessário repensar o modelo tradicional de cuidados em saúde.</a:t>
            </a:r>
          </a:p>
          <a:p>
            <a:r>
              <a:rPr lang="pt-PT" baseline="0" dirty="0"/>
              <a:t>Reconhecer o impacto da maior longevidade das pessoas que vivem hoje com VIH.</a:t>
            </a:r>
          </a:p>
          <a:p>
            <a:r>
              <a:rPr lang="pt-PT" baseline="0" dirty="0"/>
              <a:t>Reconhecer a necessidade de acompanhar o seu envelhecimento e gerir as </a:t>
            </a:r>
            <a:r>
              <a:rPr lang="pt-PT" baseline="0" dirty="0" err="1"/>
              <a:t>comorbilidades</a:t>
            </a:r>
            <a:r>
              <a:rPr lang="pt-PT" baseline="0" dirty="0"/>
              <a:t> inerentes.</a:t>
            </a:r>
          </a:p>
          <a:p>
            <a:r>
              <a:rPr lang="pt-PT" baseline="0" dirty="0"/>
              <a:t>Reconhecer o impacto de outros </a:t>
            </a:r>
            <a:r>
              <a:rPr lang="pt-PT" baseline="0" dirty="0" err="1"/>
              <a:t>factores</a:t>
            </a:r>
            <a:r>
              <a:rPr lang="pt-PT" baseline="0" dirty="0"/>
              <a:t> influenciadores no comportamento da infeção e doença: ambientais, sociais ou comportamentais.</a:t>
            </a:r>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26</a:t>
            </a:fld>
            <a:endParaRPr lang="pt-P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Complementando tudo o que foi dito na sessão, apresentam-se de seguida os dados do Centro Hospitalar de Setúbal, nomeadamente da população de doentes </a:t>
            </a:r>
            <a:r>
              <a:rPr lang="pt-PT" i="1" dirty="0"/>
              <a:t>naïve</a:t>
            </a:r>
            <a:r>
              <a:rPr lang="pt-PT" dirty="0"/>
              <a:t> que iniciaram terapêutica </a:t>
            </a:r>
            <a:r>
              <a:rPr lang="pt-PT" dirty="0" err="1"/>
              <a:t>antirretrovírica</a:t>
            </a:r>
            <a:r>
              <a:rPr lang="pt-PT" dirty="0"/>
              <a:t> entre Janeiro de 2020 e Dezembro de 2021, um período de 2 anos, correspondendo a 50 doentes. Nesta tabela vêem-se as principais características demográficas da população, com uma idade média de 41 anos, 60% do sexo masculino, a maioria com modo de transmissão heterossexual. Destaca-se o elevado número de diagnósticos tardios, ou seja doentes que apresentam na avaliação inicial CD4 inferiores a 200 células/</a:t>
            </a:r>
            <a:r>
              <a:rPr lang="pt-PT" sz="1200" kern="1200" dirty="0">
                <a:solidFill>
                  <a:schemeClr val="tx1"/>
                </a:solidFill>
                <a:effectLst/>
                <a:latin typeface="+mn-lt"/>
                <a:ea typeface="+mn-ea"/>
                <a:cs typeface="+mn-cs"/>
              </a:rPr>
              <a:t>µl</a:t>
            </a:r>
            <a:r>
              <a:rPr lang="pt-PT" dirty="0"/>
              <a:t> ou uma doença definidora de SIDA.</a:t>
            </a:r>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27</a:t>
            </a:fld>
            <a:endParaRPr lang="pt-PT"/>
          </a:p>
        </p:txBody>
      </p:sp>
    </p:spTree>
    <p:extLst>
      <p:ext uri="{BB962C8B-B14F-4D97-AF65-F5344CB8AC3E}">
        <p14:creationId xmlns:p14="http://schemas.microsoft.com/office/powerpoint/2010/main" val="2639786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tempo médio entre a primeira consulta e o início do tratamento foi de 20 dias, com uma DIQ 12-28 dias. 2 doentes iniciaram no dia da primeira consulta, e o doente com início mais tardio, ocorrido 60 dias após a primeira consulta, apresentava doença psiquiátrica grave com múltiplos problemas de adesão. 56% dos doentes iniciaram TARc nas primeiras 3 semanas após avaliação inicial, mas uma percentagem significativa (44%) esperaram mais de 21 dias para iniciar terapêutica. Estes dados são melhores do que os reportados pelo INSA e referentes a 2017, mas ainda assim há muito espaço para melhorar.</a:t>
            </a:r>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28</a:t>
            </a:fld>
            <a:endParaRPr lang="pt-PT"/>
          </a:p>
        </p:txBody>
      </p:sp>
    </p:spTree>
    <p:extLst>
      <p:ext uri="{BB962C8B-B14F-4D97-AF65-F5344CB8AC3E}">
        <p14:creationId xmlns:p14="http://schemas.microsoft.com/office/powerpoint/2010/main" val="3957224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maioria dos doentes iniciou tratamento com TAF/FTC/BIC, e seria interessante alargar a casuística e avaliar quais os esquemas usados neste contexto, em anos prévios a 2020. O cut-off de 14 dias foi usado uma vez que na maioria dos doentes, no nosso centro, não permite ter disponível HLA B5701 e teste de resistências. Como tal, os esquemas são maioritariamente baseados em TDF/TAF, e de elevada barreira genética (com INSTI de 2ª geração ou IP). Os dois casos de TDF/FTC + RAL correspondem a duas doentes grávidas, diagnosticadas em exame de rotina durante a gravidez. O doente que iniciou 3TC/DTG tinha DRC estádio 4, apresentava CD4 elevados, CV baixa (900 cópias) e o resultado de AgHBs já estava disponível (negativo). </a:t>
            </a:r>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29</a:t>
            </a:fld>
            <a:endParaRPr lang="pt-PT"/>
          </a:p>
        </p:txBody>
      </p:sp>
    </p:spTree>
    <p:extLst>
      <p:ext uri="{BB962C8B-B14F-4D97-AF65-F5344CB8AC3E}">
        <p14:creationId xmlns:p14="http://schemas.microsoft.com/office/powerpoint/2010/main" val="1383645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É também importante constatar que alguns dos receios e preocupações que ainda se associam ao início rápido não foram efetivamente objetivadas no nosso centro. A questão do SRIS é importante, e de facto as IO que levaram à morte foram criptococose meníngea (num doente em melhoria sob terapêutica antifúngica e que iniciou </a:t>
            </a:r>
            <a:r>
              <a:rPr lang="pt-PT" dirty="0" err="1"/>
              <a:t>TARc</a:t>
            </a:r>
            <a:r>
              <a:rPr lang="pt-PT" dirty="0"/>
              <a:t> ao 14º dia da mesma) e tuberculose disseminada num doente assintomático à data de início, e que desenvolveu o quadro 2 meses depois, com CD4 basais 15 </a:t>
            </a:r>
            <a:r>
              <a:rPr lang="pt-PT"/>
              <a:t>células/</a:t>
            </a:r>
            <a:r>
              <a:rPr lang="pt-PT" sz="1200" kern="1200">
                <a:solidFill>
                  <a:schemeClr val="tx1"/>
                </a:solidFill>
                <a:effectLst/>
                <a:latin typeface="+mn-lt"/>
                <a:ea typeface="+mn-ea"/>
                <a:cs typeface="+mn-cs"/>
              </a:rPr>
              <a:t>µl</a:t>
            </a:r>
            <a:r>
              <a:rPr lang="pt-PT"/>
              <a:t> .</a:t>
            </a:r>
            <a:endParaRPr lang="pt-PT" dirty="0"/>
          </a:p>
          <a:p>
            <a:endParaRPr lang="pt-PT" dirty="0"/>
          </a:p>
          <a:p>
            <a:r>
              <a:rPr lang="pt-PT" dirty="0"/>
              <a:t>Quanto aos casos de simplificação, correspondem a mudança do esquema usado na gravidez (TDF/FTC + RAL) para 3TC/DTG, e simplificação dos regimes contendo IP para TAF/FTC/BIC.</a:t>
            </a:r>
          </a:p>
        </p:txBody>
      </p:sp>
      <p:sp>
        <p:nvSpPr>
          <p:cNvPr id="4" name="Marcador de Posição do Número do Diapositivo 3"/>
          <p:cNvSpPr>
            <a:spLocks noGrp="1"/>
          </p:cNvSpPr>
          <p:nvPr>
            <p:ph type="sldNum" sz="quarter" idx="5"/>
          </p:nvPr>
        </p:nvSpPr>
        <p:spPr/>
        <p:txBody>
          <a:bodyPr/>
          <a:lstStyle/>
          <a:p>
            <a:fld id="{0D175976-A65A-5A45-9DF0-3DFC20E0257E}" type="slidenum">
              <a:rPr lang="pt-PT" smtClean="0"/>
              <a:pPr/>
              <a:t>30</a:t>
            </a:fld>
            <a:endParaRPr lang="pt-PT"/>
          </a:p>
        </p:txBody>
      </p:sp>
    </p:spTree>
    <p:extLst>
      <p:ext uri="{BB962C8B-B14F-4D97-AF65-F5344CB8AC3E}">
        <p14:creationId xmlns:p14="http://schemas.microsoft.com/office/powerpoint/2010/main" val="57653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pt-PT" dirty="0">
                <a:solidFill>
                  <a:srgbClr val="000000"/>
                </a:solidFill>
              </a:rPr>
              <a:t>O início rápido do tratamento </a:t>
            </a:r>
            <a:r>
              <a:rPr lang="pt-PT" dirty="0" err="1">
                <a:solidFill>
                  <a:srgbClr val="000000"/>
                </a:solidFill>
              </a:rPr>
              <a:t>antirretrovírico</a:t>
            </a:r>
            <a:r>
              <a:rPr lang="pt-PT" dirty="0">
                <a:solidFill>
                  <a:srgbClr val="000000"/>
                </a:solidFill>
              </a:rPr>
              <a:t> após o diagnóstico da infeção por VIH é uma das estratégias que visam alcançar o </a:t>
            </a:r>
            <a:r>
              <a:rPr lang="pt-PT" b="1" dirty="0">
                <a:solidFill>
                  <a:srgbClr val="000000"/>
                </a:solidFill>
              </a:rPr>
              <a:t>CONTROLO GLOBAL DA EPIDEMIA POR VIH, </a:t>
            </a:r>
            <a:r>
              <a:rPr lang="pt-PT" b="0" dirty="0">
                <a:solidFill>
                  <a:srgbClr val="000000"/>
                </a:solidFill>
              </a:rPr>
              <a:t>não só tendo como objetivo o ganho em saúde na perspetiva individual, mas também, o ganho em saúde numa perspetiva transversal e comunitária, ao reduzir/eliminar o risco de transmissão da infeção na comunidade.</a:t>
            </a:r>
          </a:p>
          <a:p>
            <a:pPr marL="228600" indent="-228600">
              <a:buNone/>
            </a:pPr>
            <a:endParaRPr lang="en-US" sz="1200" b="0" i="0" u="sng" kern="1200" baseline="0" dirty="0">
              <a:solidFill>
                <a:srgbClr val="FF0000"/>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fld id="{0D175976-A65A-5A45-9DF0-3DFC20E0257E}" type="slidenum">
              <a:rPr lang="pt-PT" smtClean="0"/>
              <a:pPr/>
              <a:t>4</a:t>
            </a:fld>
            <a:endParaRPr lang="pt-PT"/>
          </a:p>
        </p:txBody>
      </p:sp>
    </p:spTree>
    <p:extLst>
      <p:ext uri="{BB962C8B-B14F-4D97-AF65-F5344CB8AC3E}">
        <p14:creationId xmlns:p14="http://schemas.microsoft.com/office/powerpoint/2010/main" val="307107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Depois de</a:t>
            </a:r>
            <a:r>
              <a:rPr lang="pt-PT" baseline="0" dirty="0"/>
              <a:t> avaliadas as metas e objetivos esperados para o ano 2020, foram redefinidas novas metas – 95% - para as pessoas que vivem com VIH, a nível global, tendo como alvo temporal o ano de 2030. Estas centram-se em aspetos relacionados com o diagnóstico, o acesso ao tratamento e eficácia do mesmo, mas também na retenção nos cuidados de saúde e em dimensões sociais, minimizando o estigma e a descriminação, visando um modelo </a:t>
            </a:r>
            <a:r>
              <a:rPr lang="pt-PT" baseline="0" dirty="0" err="1"/>
              <a:t>sindémico</a:t>
            </a:r>
            <a:r>
              <a:rPr lang="pt-PT" baseline="0" dirty="0"/>
              <a:t>.</a:t>
            </a:r>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5</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O Caminho para o controlo da pandemia por VIH adivinha-se ainda longo e desafiante,</a:t>
            </a:r>
            <a:r>
              <a:rPr lang="pt-PT" baseline="0" dirty="0"/>
              <a:t> tendo em conta os “gaps” a colmatar na cascata do tratamento ARV.</a:t>
            </a:r>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6</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A definição de início rápido não é ainda consensual,</a:t>
            </a:r>
            <a:r>
              <a:rPr lang="pt-PT" baseline="0" dirty="0"/>
              <a:t> quando considerado o período de tempo.</a:t>
            </a:r>
          </a:p>
          <a:p>
            <a:r>
              <a:rPr lang="pt-PT" baseline="0" dirty="0"/>
              <a:t>Inicio rápido não implica de forma direta o conceito de </a:t>
            </a:r>
            <a:r>
              <a:rPr lang="pt-PT" i="1" baseline="0" dirty="0" err="1"/>
              <a:t>test</a:t>
            </a:r>
            <a:r>
              <a:rPr lang="pt-PT" i="1" baseline="0" dirty="0"/>
              <a:t> </a:t>
            </a:r>
            <a:r>
              <a:rPr lang="pt-PT" i="1" baseline="0" dirty="0" err="1"/>
              <a:t>and</a:t>
            </a:r>
            <a:r>
              <a:rPr lang="pt-PT" i="1" baseline="0" dirty="0"/>
              <a:t> </a:t>
            </a:r>
            <a:r>
              <a:rPr lang="pt-PT" i="1" baseline="0" dirty="0" err="1"/>
              <a:t>treat</a:t>
            </a:r>
            <a:r>
              <a:rPr lang="pt-PT" i="1" baseline="0" dirty="0"/>
              <a:t> </a:t>
            </a:r>
            <a:r>
              <a:rPr lang="pt-PT" i="0" baseline="0" dirty="0"/>
              <a:t>que</a:t>
            </a:r>
            <a:r>
              <a:rPr lang="pt-PT" i="1" baseline="0" dirty="0"/>
              <a:t> </a:t>
            </a:r>
            <a:r>
              <a:rPr lang="pt-PT" baseline="0" dirty="0"/>
              <a:t>remete, em geral, para o inicio de tratamento imediato, idealmente no mesmo dia, sendo que alguns autores consideram um período entre o dia do diagnóstico, ou da primeira avaliação em consulta, e as primeiras 48-72 horas (o que depende da metodologia dos vários estudos disponíveis).</a:t>
            </a:r>
            <a:endParaRPr lang="pt-PT" dirty="0"/>
          </a:p>
          <a:p>
            <a:r>
              <a:rPr lang="pt-PT" dirty="0"/>
              <a:t>As orientações terapêuticas da OMS consideram, em especial,</a:t>
            </a:r>
            <a:r>
              <a:rPr lang="pt-PT" baseline="0" dirty="0"/>
              <a:t> cenários</a:t>
            </a:r>
            <a:r>
              <a:rPr lang="pt-PT" dirty="0"/>
              <a:t> de baixo rendimento, atendendo à fragilidade e diversidade dos sistemas de saúde nos vários países</a:t>
            </a:r>
            <a:r>
              <a:rPr lang="pt-PT" baseline="0" dirty="0"/>
              <a:t> e recomendam, quando exequível, inicio durante os primeiros 7 dias após o diagnóstico da infecção.</a:t>
            </a:r>
          </a:p>
          <a:p>
            <a:r>
              <a:rPr lang="pt-PT" baseline="0" dirty="0"/>
              <a:t>A maioria das orientações terapêuticas atuais concorda com o conceito de “assim que possível” (</a:t>
            </a:r>
            <a:r>
              <a:rPr lang="pt-PT" i="1" baseline="0" dirty="0"/>
              <a:t>as </a:t>
            </a:r>
            <a:r>
              <a:rPr lang="pt-PT" i="1" baseline="0" dirty="0" err="1"/>
              <a:t>soon</a:t>
            </a:r>
            <a:r>
              <a:rPr lang="pt-PT" i="1" baseline="0" dirty="0"/>
              <a:t> as </a:t>
            </a:r>
            <a:r>
              <a:rPr lang="pt-PT" i="1" baseline="0" dirty="0" err="1"/>
              <a:t>possible</a:t>
            </a:r>
            <a:r>
              <a:rPr lang="pt-PT" baseline="0" dirty="0"/>
              <a:t>), sem estabelecer um período de tempo em concreto (mas idealmente &lt; 14 dias) e assim que estejam garantidos alguns pressupostos  (referidos adiante) clínicos e individuais. </a:t>
            </a:r>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7</a:t>
            </a:fld>
            <a:endParaRPr lang="pt-PT"/>
          </a:p>
        </p:txBody>
      </p:sp>
    </p:spTree>
    <p:extLst>
      <p:ext uri="{BB962C8B-B14F-4D97-AF65-F5344CB8AC3E}">
        <p14:creationId xmlns:p14="http://schemas.microsoft.com/office/powerpoint/2010/main" val="5388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Presentemente, a evidência científica disponível não recomenda a adoção da estratégia de </a:t>
            </a:r>
            <a:r>
              <a:rPr lang="pt-PT" i="1" dirty="0" err="1"/>
              <a:t>test-and-treat</a:t>
            </a:r>
            <a:r>
              <a:rPr lang="pt-PT" i="1" dirty="0"/>
              <a:t> , </a:t>
            </a:r>
            <a:r>
              <a:rPr lang="pt-PT" dirty="0"/>
              <a:t>de forma universal e transversal,</a:t>
            </a:r>
            <a:r>
              <a:rPr lang="pt-PT" i="1" dirty="0"/>
              <a:t> </a:t>
            </a:r>
            <a:r>
              <a:rPr lang="pt-PT" dirty="0"/>
              <a:t>para todas as pessoas diagnosticadas com infeção por VIH.</a:t>
            </a:r>
          </a:p>
          <a:p>
            <a:r>
              <a:rPr lang="pt-PT" dirty="0"/>
              <a:t>A</a:t>
            </a:r>
            <a:r>
              <a:rPr lang="pt-PT" baseline="0" dirty="0"/>
              <a:t> e</a:t>
            </a:r>
            <a:r>
              <a:rPr lang="pt-PT" dirty="0"/>
              <a:t>vidência mais robusta é reportada em cenários de países com baixos recursos em saúde (países de baixo/médio rendimento).</a:t>
            </a:r>
          </a:p>
          <a:p>
            <a:r>
              <a:rPr lang="pt-PT" dirty="0"/>
              <a:t>A</a:t>
            </a:r>
            <a:r>
              <a:rPr lang="pt-PT" baseline="0" dirty="0"/>
              <a:t> e</a:t>
            </a:r>
            <a:r>
              <a:rPr lang="pt-PT" dirty="0"/>
              <a:t>vidência científica acerca desta abordagem é ainda escassa em países com elevados recursos em saúde (países de elevado rendimento).</a:t>
            </a:r>
          </a:p>
          <a:p>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8</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u="none" dirty="0">
                <a:effectLst/>
              </a:rPr>
              <a:t>Esta </a:t>
            </a:r>
            <a:r>
              <a:rPr lang="pt-PT" u="none" dirty="0" err="1">
                <a:effectLst/>
              </a:rPr>
              <a:t>meta-análise</a:t>
            </a:r>
            <a:r>
              <a:rPr lang="pt-PT" u="none" baseline="0" dirty="0">
                <a:effectLst/>
              </a:rPr>
              <a:t> demonstra os resultados dos </a:t>
            </a:r>
            <a:r>
              <a:rPr lang="pt-PT" i="1" u="none" baseline="0" dirty="0" err="1">
                <a:effectLst/>
              </a:rPr>
              <a:t>outcomes</a:t>
            </a:r>
            <a:r>
              <a:rPr lang="pt-PT" u="none" baseline="0" dirty="0">
                <a:effectLst/>
              </a:rPr>
              <a:t> avaliados em ensaios clínicos </a:t>
            </a:r>
            <a:r>
              <a:rPr lang="pt-PT" u="none" baseline="0" dirty="0" err="1">
                <a:effectLst/>
              </a:rPr>
              <a:t>randomizados</a:t>
            </a:r>
            <a:r>
              <a:rPr lang="pt-PT" u="none" baseline="0" dirty="0">
                <a:effectLst/>
              </a:rPr>
              <a:t>, que compararam a estratégia de início de tratamento ARV no mesmo dia </a:t>
            </a:r>
            <a:r>
              <a:rPr lang="pt-PT" i="1" u="none" baseline="0" dirty="0">
                <a:effectLst/>
              </a:rPr>
              <a:t>versus</a:t>
            </a:r>
            <a:r>
              <a:rPr lang="pt-PT" u="none" baseline="0" dirty="0">
                <a:effectLst/>
              </a:rPr>
              <a:t> o </a:t>
            </a:r>
            <a:r>
              <a:rPr lang="pt-PT" i="1" u="none" baseline="0" dirty="0">
                <a:effectLst/>
              </a:rPr>
              <a:t>standard of </a:t>
            </a:r>
            <a:r>
              <a:rPr lang="pt-PT" i="1" u="none" baseline="0" dirty="0" err="1">
                <a:effectLst/>
              </a:rPr>
              <a:t>care</a:t>
            </a:r>
            <a:r>
              <a:rPr lang="pt-PT" u="none" baseline="0" dirty="0">
                <a:effectLst/>
              </a:rPr>
              <a:t>. O inicio imediato do tratamento ARV associou-se a  maior probabilidade de supressão virológica e de retenção em tratamento na avaliação aos 12 meses. É importante salientar que os ensaios clínicos incluídos na meta-análise foram realizados maioritariamente em países de baixos rendimentos.</a:t>
            </a:r>
            <a:endParaRPr lang="pt-PT" u="none" dirty="0">
              <a:effectLst/>
            </a:endParaRPr>
          </a:p>
        </p:txBody>
      </p:sp>
      <p:sp>
        <p:nvSpPr>
          <p:cNvPr id="4" name="Marcador de Posição do Número do Diapositivo 3"/>
          <p:cNvSpPr>
            <a:spLocks noGrp="1"/>
          </p:cNvSpPr>
          <p:nvPr>
            <p:ph type="sldNum" sz="quarter" idx="10"/>
          </p:nvPr>
        </p:nvSpPr>
        <p:spPr/>
        <p:txBody>
          <a:bodyPr/>
          <a:lstStyle/>
          <a:p>
            <a:fld id="{0D175976-A65A-5A45-9DF0-3DFC20E0257E}" type="slidenum">
              <a:rPr lang="pt-PT" smtClean="0"/>
              <a:pPr/>
              <a:t>9</a:t>
            </a:fld>
            <a:endParaRPr lang="pt-PT"/>
          </a:p>
        </p:txBody>
      </p:sp>
    </p:spTree>
    <p:extLst>
      <p:ext uri="{BB962C8B-B14F-4D97-AF65-F5344CB8AC3E}">
        <p14:creationId xmlns:p14="http://schemas.microsoft.com/office/powerpoint/2010/main" val="415013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pt-PT" sz="1200" dirty="0"/>
              <a:t>Os dados nacionais mais</a:t>
            </a:r>
            <a:r>
              <a:rPr lang="pt-PT" sz="1200" baseline="0" dirty="0"/>
              <a:t> recentes e que se </a:t>
            </a:r>
            <a:r>
              <a:rPr lang="pt-PT" sz="1200" dirty="0"/>
              <a:t>referem ao tempo até inicio de tratamento ARV reportam ao Relatório Infeção VIH e SIDA – Desafios</a:t>
            </a:r>
            <a:r>
              <a:rPr lang="pt-PT" sz="1200" baseline="0" dirty="0"/>
              <a:t> e Estratégias 2018, que documenta que em </a:t>
            </a:r>
            <a:r>
              <a:rPr lang="pt-PT" sz="1200" dirty="0"/>
              <a:t> 2015, em média, o início do tratamento ARV ocorria </a:t>
            </a:r>
            <a:r>
              <a:rPr lang="pt-PT" sz="1800" b="1" dirty="0"/>
              <a:t>76 dias </a:t>
            </a:r>
            <a:r>
              <a:rPr lang="pt-PT" sz="1200" dirty="0"/>
              <a:t>após a data da 1ª consulta, valor que diminuiu para </a:t>
            </a:r>
            <a:r>
              <a:rPr lang="pt-PT" sz="1800" b="1" dirty="0"/>
              <a:t>69 </a:t>
            </a:r>
            <a:r>
              <a:rPr lang="pt-PT" sz="1200" dirty="0"/>
              <a:t>dias</a:t>
            </a:r>
            <a:r>
              <a:rPr lang="pt-PT" sz="1800" b="1" dirty="0"/>
              <a:t> </a:t>
            </a:r>
            <a:r>
              <a:rPr lang="pt-PT" sz="1200" dirty="0"/>
              <a:t>em 2016 e para </a:t>
            </a:r>
            <a:r>
              <a:rPr lang="pt-PT" sz="1800" b="1" dirty="0"/>
              <a:t>68 </a:t>
            </a:r>
            <a:r>
              <a:rPr lang="pt-PT" sz="1200" dirty="0"/>
              <a:t>dias</a:t>
            </a:r>
            <a:r>
              <a:rPr lang="pt-PT" sz="1800" b="1" dirty="0"/>
              <a:t> </a:t>
            </a:r>
            <a:r>
              <a:rPr lang="pt-PT" sz="1200" dirty="0"/>
              <a:t>em 2017.</a:t>
            </a:r>
          </a:p>
          <a:p>
            <a:pPr algn="l"/>
            <a:r>
              <a:rPr lang="pt-PT" sz="1200" dirty="0"/>
              <a:t>Desde então, novos paradigmas</a:t>
            </a:r>
            <a:r>
              <a:rPr lang="pt-PT" sz="1200" baseline="0" dirty="0"/>
              <a:t> têm ganho relevo na gestão do tratamento da pessoa diagnosticada com infeção por VIH, pelo que será determinante atualizar e reportar a prática clínica atual.</a:t>
            </a:r>
            <a:endParaRPr lang="pt-PT" sz="1200" dirty="0"/>
          </a:p>
          <a:p>
            <a:endParaRPr lang="pt-PT" dirty="0"/>
          </a:p>
        </p:txBody>
      </p:sp>
      <p:sp>
        <p:nvSpPr>
          <p:cNvPr id="4" name="Slide Number Placeholder 3"/>
          <p:cNvSpPr>
            <a:spLocks noGrp="1"/>
          </p:cNvSpPr>
          <p:nvPr>
            <p:ph type="sldNum" sz="quarter" idx="10"/>
          </p:nvPr>
        </p:nvSpPr>
        <p:spPr/>
        <p:txBody>
          <a:bodyPr/>
          <a:lstStyle/>
          <a:p>
            <a:fld id="{0D175976-A65A-5A45-9DF0-3DFC20E0257E}" type="slidenum">
              <a:rPr lang="pt-PT" smtClean="0"/>
              <a:pPr/>
              <a:t>10</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D4F8E31-68DE-42E4-A76B-6274833E0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pic>
        <p:nvPicPr>
          <p:cNvPr id="7" name="Imagem 6">
            <a:extLst>
              <a:ext uri="{FF2B5EF4-FFF2-40B4-BE49-F238E27FC236}">
                <a16:creationId xmlns:a16="http://schemas.microsoft.com/office/drawing/2014/main" id="{A8A09605-0466-4671-9B13-B5D963593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m 7">
            <a:extLst>
              <a:ext uri="{FF2B5EF4-FFF2-40B4-BE49-F238E27FC236}">
                <a16:creationId xmlns:a16="http://schemas.microsoft.com/office/drawing/2014/main" id="{F272C9BD-F167-4967-8AF6-C623F1EBFC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64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612E69-42DB-4D1C-85A4-07F250878E17}"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44909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12E69-42DB-4D1C-85A4-07F250878E17}"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45852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775470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326203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922084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420081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o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D4F8E31-68DE-42E4-A76B-6274833E0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pic>
        <p:nvPicPr>
          <p:cNvPr id="7" name="Imagem 6">
            <a:extLst>
              <a:ext uri="{FF2B5EF4-FFF2-40B4-BE49-F238E27FC236}">
                <a16:creationId xmlns:a16="http://schemas.microsoft.com/office/drawing/2014/main" id="{A8A09605-0466-4671-9B13-B5D963593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862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6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020C8B21-7D87-4263-BA6F-F32D445CC7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Picture 3">
            <a:extLst>
              <a:ext uri="{FF2B5EF4-FFF2-40B4-BE49-F238E27FC236}">
                <a16:creationId xmlns:a16="http://schemas.microsoft.com/office/drawing/2014/main" id="{81F4FA30-BABD-7848-AEF3-EDD63AD25D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37" t="83982" r="2197" b="3682"/>
          <a:stretch/>
        </p:blipFill>
        <p:spPr>
          <a:xfrm>
            <a:off x="10388082" y="160203"/>
            <a:ext cx="1624121" cy="542703"/>
          </a:xfrm>
          <a:prstGeom prst="rect">
            <a:avLst/>
          </a:prstGeom>
        </p:spPr>
      </p:pic>
    </p:spTree>
    <p:extLst>
      <p:ext uri="{BB962C8B-B14F-4D97-AF65-F5344CB8AC3E}">
        <p14:creationId xmlns:p14="http://schemas.microsoft.com/office/powerpoint/2010/main" val="411093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52753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58133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55405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612E69-42DB-4D1C-85A4-07F250878E17}"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65114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612E69-42DB-4D1C-85A4-07F250878E17}"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67340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A9FC9B1B-7396-478E-828F-6E04F3C49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A867B594-C4D4-413E-BBA3-002EE4F73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8CB5A9B-274F-4E86-87CC-24E75DA37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D49BE-C8C7-476E-B3DA-1810108F16BB}" type="datetimeFigureOut">
              <a:rPr lang="pt-PT" smtClean="0"/>
              <a:t>23/01/2024</a:t>
            </a:fld>
            <a:endParaRPr lang="pt-PT"/>
          </a:p>
        </p:txBody>
      </p:sp>
      <p:sp>
        <p:nvSpPr>
          <p:cNvPr id="5" name="Marcador de Posição do Rodapé 4">
            <a:extLst>
              <a:ext uri="{FF2B5EF4-FFF2-40B4-BE49-F238E27FC236}">
                <a16:creationId xmlns:a16="http://schemas.microsoft.com/office/drawing/2014/main" id="{F9483C51-03AE-49AD-AB1C-D45BAAAE5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A724676D-919B-4B5D-BA22-245F129FA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628DE-CA91-43A1-B074-6B06A6B0F590}" type="slidenum">
              <a:rPr lang="pt-PT" smtClean="0"/>
              <a:t>‹nº›</a:t>
            </a:fld>
            <a:endParaRPr lang="pt-PT"/>
          </a:p>
        </p:txBody>
      </p:sp>
      <p:pic>
        <p:nvPicPr>
          <p:cNvPr id="7" name="Imagem 6">
            <a:extLst>
              <a:ext uri="{FF2B5EF4-FFF2-40B4-BE49-F238E27FC236}">
                <a16:creationId xmlns:a16="http://schemas.microsoft.com/office/drawing/2014/main" id="{B9277C66-83FA-4E21-BA21-097FFD6E60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0201667"/>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2E69-42DB-4D1C-85A4-07F250878E17}" type="datetimeFigureOut">
              <a:rPr lang="en-GB" smtClean="0"/>
              <a:t>23/01/2024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B68B6-584C-490B-884E-8F0902D8581A}" type="slidenum">
              <a:rPr lang="en-GB" smtClean="0"/>
              <a:t>‹nº›</a:t>
            </a:fld>
            <a:endParaRPr lang="en-GB"/>
          </a:p>
        </p:txBody>
      </p:sp>
    </p:spTree>
    <p:extLst>
      <p:ext uri="{BB962C8B-B14F-4D97-AF65-F5344CB8AC3E}">
        <p14:creationId xmlns:p14="http://schemas.microsoft.com/office/powerpoint/2010/main" val="12302556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df"/><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0.pdf"/><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repositorio.insa.pt/bitstream/10400.18/7093/1/DGS-INSA-RelatVIHSIDA2019.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clinicalinfo.hiv.gov/en/guidelines"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cdn.hivguidelines.org/wp-content/uploads/20211013145625/NYSDOH-AI-When-to-Initiate-ART-with-Protocol-for-Rapid-Initiation_10-13-2021_HG.pdf" TargetMode="External"/><Relationship Id="rId4" Type="http://schemas.openxmlformats.org/officeDocument/2006/relationships/hyperlink" Target="https://120qrk11gh163n79gg1cg656-wpengine.netdna-ssl.com/wp-content/uploads/guidelines/arv/arv_2020.pdf" TargetMode="External"/><Relationship Id="rId9"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hyperlink" Target="https://clinicalinfo.hiv.gov/sites/default/files/guidelines/documents/adult-adolescent-arv/guidelines-adult-adolescent-arv.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eacsociety.org/guidelines/eacs-guidelin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acsociety.org/guidelines/eacs-guideline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80/23744235.2020.1831696"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mailto:departamento.medico@gilead.co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ema.europa.eu/en/medicines/human/EPAR/biktarvy"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www.ema.europa.eu/en/medicines/human/EPAR/descovy"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41A0A8-5366-A94A-9E2C-6843898423DF}"/>
              </a:ext>
            </a:extLst>
          </p:cNvPr>
          <p:cNvSpPr txBox="1">
            <a:spLocks/>
          </p:cNvSpPr>
          <p:nvPr/>
        </p:nvSpPr>
        <p:spPr>
          <a:xfrm>
            <a:off x="721057" y="6256675"/>
            <a:ext cx="2715613" cy="2545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pt-PT" sz="900" dirty="0">
                <a:solidFill>
                  <a:srgbClr val="1C518B"/>
                </a:solidFill>
              </a:rPr>
              <a:t>PT-BVY-0291 – Data de </a:t>
            </a:r>
            <a:r>
              <a:rPr lang="pt-PT" sz="900">
                <a:solidFill>
                  <a:srgbClr val="1C518B"/>
                </a:solidFill>
              </a:rPr>
              <a:t>Preparação outubro 2023</a:t>
            </a:r>
            <a:endParaRPr lang="pt-PT" sz="900" dirty="0">
              <a:solidFill>
                <a:srgbClr val="1C518B"/>
              </a:solidFill>
            </a:endParaRPr>
          </a:p>
        </p:txBody>
      </p:sp>
      <p:sp>
        <p:nvSpPr>
          <p:cNvPr id="4" name="Subtitle 2">
            <a:extLst>
              <a:ext uri="{FF2B5EF4-FFF2-40B4-BE49-F238E27FC236}">
                <a16:creationId xmlns:a16="http://schemas.microsoft.com/office/drawing/2014/main" id="{153F656B-BA1F-6244-B69F-DFD5446D91AE}"/>
              </a:ext>
            </a:extLst>
          </p:cNvPr>
          <p:cNvSpPr txBox="1">
            <a:spLocks/>
          </p:cNvSpPr>
          <p:nvPr/>
        </p:nvSpPr>
        <p:spPr>
          <a:xfrm>
            <a:off x="5582018" y="6256674"/>
            <a:ext cx="1027963" cy="2545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900" dirty="0" err="1">
                <a:solidFill>
                  <a:srgbClr val="1C518B"/>
                </a:solidFill>
              </a:rPr>
              <a:t>Gilead</a:t>
            </a:r>
            <a:r>
              <a:rPr lang="pt-PT" sz="900" dirty="0">
                <a:solidFill>
                  <a:srgbClr val="1C518B"/>
                </a:solidFill>
              </a:rPr>
              <a:t> </a:t>
            </a:r>
            <a:r>
              <a:rPr lang="pt-PT" sz="900" dirty="0" err="1">
                <a:solidFill>
                  <a:srgbClr val="1C518B"/>
                </a:solidFill>
              </a:rPr>
              <a:t>Property</a:t>
            </a:r>
            <a:endParaRPr lang="pt-PT" sz="900" dirty="0">
              <a:solidFill>
                <a:srgbClr val="1C518B"/>
              </a:solidFill>
            </a:endParaRPr>
          </a:p>
        </p:txBody>
      </p:sp>
    </p:spTree>
    <p:extLst>
      <p:ext uri="{BB962C8B-B14F-4D97-AF65-F5344CB8AC3E}">
        <p14:creationId xmlns:p14="http://schemas.microsoft.com/office/powerpoint/2010/main" val="97165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987276" y="947062"/>
            <a:ext cx="3730958" cy="5279775"/>
          </a:xfrm>
          <a:prstGeom prst="rect">
            <a:avLst/>
          </a:prstGeom>
          <a:ln w="28575">
            <a:solidFill>
              <a:srgbClr val="1C518B"/>
            </a:solidFill>
          </a:ln>
        </p:spPr>
      </p:pic>
      <p:sp>
        <p:nvSpPr>
          <p:cNvPr id="9" name="Rectangle 8"/>
          <p:cNvSpPr/>
          <p:nvPr/>
        </p:nvSpPr>
        <p:spPr>
          <a:xfrm>
            <a:off x="6500995" y="2580988"/>
            <a:ext cx="4117486" cy="1831474"/>
          </a:xfrm>
          <a:prstGeom prst="rect">
            <a:avLst/>
          </a:prstGeom>
          <a:solidFill>
            <a:srgbClr val="C51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sz="1600" dirty="0"/>
          </a:p>
          <a:p>
            <a:pPr algn="ctr"/>
            <a:endParaRPr lang="pt-PT" sz="1600" dirty="0"/>
          </a:p>
          <a:p>
            <a:pPr algn="ctr"/>
            <a:r>
              <a:rPr lang="pt-PT" sz="1600" dirty="0"/>
              <a:t>Em 2015, em média, </a:t>
            </a:r>
          </a:p>
          <a:p>
            <a:pPr algn="ctr"/>
            <a:r>
              <a:rPr lang="pt-PT" sz="1600" dirty="0"/>
              <a:t>o início do tratamento ARV ocorria </a:t>
            </a:r>
          </a:p>
          <a:p>
            <a:pPr algn="ctr"/>
            <a:r>
              <a:rPr lang="pt-PT" sz="2400" b="1" dirty="0"/>
              <a:t>76 dias </a:t>
            </a:r>
            <a:r>
              <a:rPr lang="pt-PT" sz="1600" dirty="0"/>
              <a:t>após a 1ª consulta, </a:t>
            </a:r>
          </a:p>
          <a:p>
            <a:pPr algn="ctr"/>
            <a:r>
              <a:rPr lang="pt-PT" sz="1600" dirty="0"/>
              <a:t>valor que diminuiu para </a:t>
            </a:r>
          </a:p>
          <a:p>
            <a:pPr algn="ctr"/>
            <a:r>
              <a:rPr lang="pt-PT" sz="2400" b="1" dirty="0"/>
              <a:t>69 </a:t>
            </a:r>
            <a:r>
              <a:rPr lang="pt-PT" sz="1600" dirty="0"/>
              <a:t>dias</a:t>
            </a:r>
            <a:r>
              <a:rPr lang="pt-PT" sz="2400" b="1" dirty="0"/>
              <a:t> </a:t>
            </a:r>
            <a:r>
              <a:rPr lang="pt-PT" sz="1600" dirty="0"/>
              <a:t>em 2016 e para </a:t>
            </a:r>
            <a:r>
              <a:rPr lang="pt-PT" sz="2400" b="1" dirty="0"/>
              <a:t>68 </a:t>
            </a:r>
            <a:r>
              <a:rPr lang="pt-PT" sz="1600" dirty="0"/>
              <a:t>dias</a:t>
            </a:r>
            <a:r>
              <a:rPr lang="pt-PT" sz="2400" b="1" dirty="0"/>
              <a:t> </a:t>
            </a:r>
            <a:r>
              <a:rPr lang="pt-PT" sz="1600" dirty="0"/>
              <a:t>em 2017.</a:t>
            </a:r>
          </a:p>
          <a:p>
            <a:pPr algn="ctr"/>
            <a:endParaRPr lang="pt-PT" sz="1600" dirty="0"/>
          </a:p>
          <a:p>
            <a:pPr algn="ctr"/>
            <a:endParaRPr lang="pt-PT" sz="1600" dirty="0"/>
          </a:p>
        </p:txBody>
      </p:sp>
      <p:sp>
        <p:nvSpPr>
          <p:cNvPr id="10" name="Rectangle 9"/>
          <p:cNvSpPr/>
          <p:nvPr/>
        </p:nvSpPr>
        <p:spPr>
          <a:xfrm>
            <a:off x="219084" y="6475083"/>
            <a:ext cx="4241619" cy="215444"/>
          </a:xfrm>
          <a:prstGeom prst="rect">
            <a:avLst/>
          </a:prstGeom>
        </p:spPr>
        <p:txBody>
          <a:bodyPr wrap="square">
            <a:spAutoFit/>
          </a:bodyPr>
          <a:lstStyle/>
          <a:p>
            <a:r>
              <a:rPr lang="en-US" sz="800" dirty="0">
                <a:solidFill>
                  <a:schemeClr val="tx1">
                    <a:lumMod val="65000"/>
                    <a:lumOff val="35000"/>
                  </a:schemeClr>
                </a:solidFill>
              </a:rPr>
              <a:t>https://www.sns.gov.pt/wp-content/uploads/2018/07/RelatorioVIH_SIDA2018.pdf</a:t>
            </a:r>
            <a:endParaRPr lang="pt-PT" sz="800" dirty="0">
              <a:solidFill>
                <a:schemeClr val="tx1">
                  <a:lumMod val="65000"/>
                  <a:lumOff val="35000"/>
                </a:schemeClr>
              </a:solidFill>
            </a:endParaRPr>
          </a:p>
        </p:txBody>
      </p:sp>
      <p:sp>
        <p:nvSpPr>
          <p:cNvPr id="8" name="Rectangle 4">
            <a:extLst>
              <a:ext uri="{FF2B5EF4-FFF2-40B4-BE49-F238E27FC236}">
                <a16:creationId xmlns:a16="http://schemas.microsoft.com/office/drawing/2014/main" id="{D1DA1A84-0101-104A-84A1-1B7C95304901}"/>
              </a:ext>
            </a:extLst>
          </p:cNvPr>
          <p:cNvSpPr/>
          <p:nvPr/>
        </p:nvSpPr>
        <p:spPr>
          <a:xfrm>
            <a:off x="161513" y="237151"/>
            <a:ext cx="8164020" cy="461665"/>
          </a:xfrm>
          <a:prstGeom prst="rect">
            <a:avLst/>
          </a:prstGeom>
        </p:spPr>
        <p:txBody>
          <a:bodyPr wrap="square">
            <a:spAutoFit/>
          </a:bodyPr>
          <a:lstStyle/>
          <a:p>
            <a:r>
              <a:rPr lang="en-US" sz="2400" b="1" dirty="0">
                <a:solidFill>
                  <a:srgbClr val="C00000"/>
                </a:solidFill>
              </a:rPr>
              <a:t>SITUAÇÃO EM PORTUGAL …</a:t>
            </a:r>
            <a:endParaRPr lang="en-US" sz="2400" b="1" i="1" dirty="0">
              <a:solidFill>
                <a:srgbClr val="C00000"/>
              </a:solidFill>
            </a:endParaRPr>
          </a:p>
        </p:txBody>
      </p:sp>
      <p:pic>
        <p:nvPicPr>
          <p:cNvPr id="7" name="Graphic 6">
            <a:extLst>
              <a:ext uri="{FF2B5EF4-FFF2-40B4-BE49-F238E27FC236}">
                <a16:creationId xmlns:a16="http://schemas.microsoft.com/office/drawing/2014/main" id="{6BDC510A-B28D-4644-9133-76C5359A3986}"/>
              </a:ext>
            </a:extLst>
          </p:cNvPr>
          <p:cNvPicPr>
            <a:picLocks noChangeAspect="1"/>
          </p:cNvPicPr>
          <p:nvPr/>
        </p:nvPicPr>
        <p:blipFill rotWithShape="1">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30397"/>
          <a:stretch/>
        </p:blipFill>
        <p:spPr>
          <a:xfrm>
            <a:off x="8752114" y="2711701"/>
            <a:ext cx="1855876" cy="17007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0133" y="6420180"/>
            <a:ext cx="9144000" cy="338554"/>
          </a:xfrm>
          <a:prstGeom prst="rect">
            <a:avLst/>
          </a:prstGeom>
        </p:spPr>
        <p:txBody>
          <a:bodyPr wrap="square">
            <a:spAutoFit/>
          </a:bodyPr>
          <a:lstStyle/>
          <a:p>
            <a:r>
              <a:rPr lang="pt-PT" sz="800" dirty="0">
                <a:solidFill>
                  <a:schemeClr val="tx1">
                    <a:lumMod val="65000"/>
                    <a:lumOff val="35000"/>
                  </a:schemeClr>
                </a:solidFill>
              </a:rPr>
              <a:t>HSH, homens que têm sexo com homens; UDI, utilizadores de drogas intravenosas</a:t>
            </a:r>
            <a:endParaRPr lang="en-US" sz="800" dirty="0">
              <a:solidFill>
                <a:schemeClr val="tx1">
                  <a:lumMod val="65000"/>
                  <a:lumOff val="35000"/>
                </a:schemeClr>
              </a:solidFill>
            </a:endParaRPr>
          </a:p>
          <a:p>
            <a:r>
              <a:rPr lang="en-US" sz="800" dirty="0">
                <a:solidFill>
                  <a:schemeClr val="tx1">
                    <a:lumMod val="65000"/>
                    <a:lumOff val="35000"/>
                  </a:schemeClr>
                </a:solidFill>
              </a:rPr>
              <a:t>http://repositorio.insa.pt/bitstream/10400.18/7243/1/DGS-INSA-RelatVIHSIDA-2020.pdf</a:t>
            </a:r>
            <a:endParaRPr lang="pt-PT" sz="800" dirty="0">
              <a:solidFill>
                <a:schemeClr val="tx1">
                  <a:lumMod val="65000"/>
                  <a:lumOff val="35000"/>
                </a:schemeClr>
              </a:solidFill>
            </a:endParaRPr>
          </a:p>
        </p:txBody>
      </p:sp>
      <p:pic>
        <p:nvPicPr>
          <p:cNvPr id="13" name="Picture 12" descr="RelatVIHSIDA2020+(004) (arrastados) 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45636" y="1472095"/>
            <a:ext cx="3261895" cy="4617099"/>
          </a:xfrm>
          <a:prstGeom prst="rect">
            <a:avLst/>
          </a:prstGeom>
          <a:ln w="19050">
            <a:solidFill>
              <a:srgbClr val="6BBAFF"/>
            </a:solidFill>
          </a:ln>
        </p:spPr>
      </p:pic>
      <p:sp>
        <p:nvSpPr>
          <p:cNvPr id="15" name="TextBox 14"/>
          <p:cNvSpPr txBox="1"/>
          <p:nvPr/>
        </p:nvSpPr>
        <p:spPr>
          <a:xfrm>
            <a:off x="5343829" y="2876205"/>
            <a:ext cx="5387412" cy="646331"/>
          </a:xfrm>
          <a:prstGeom prst="rect">
            <a:avLst/>
          </a:prstGeom>
          <a:noFill/>
        </p:spPr>
        <p:txBody>
          <a:bodyPr wrap="none" rtlCol="0">
            <a:spAutoFit/>
          </a:bodyPr>
          <a:lstStyle/>
          <a:p>
            <a:pPr algn="ctr"/>
            <a:r>
              <a:rPr lang="pt-PT" b="1" dirty="0"/>
              <a:t>TENDÊNCIAS TEMPORAIS </a:t>
            </a:r>
          </a:p>
          <a:p>
            <a:pPr algn="ctr"/>
            <a:r>
              <a:rPr lang="pt-PT" b="1" dirty="0"/>
              <a:t>DA PREVALÊNCIA E INCIDÊNCIA DA INFEÇÃO POR VIH</a:t>
            </a:r>
          </a:p>
        </p:txBody>
      </p:sp>
      <p:sp>
        <p:nvSpPr>
          <p:cNvPr id="11" name="TextBox 14">
            <a:extLst>
              <a:ext uri="{FF2B5EF4-FFF2-40B4-BE49-F238E27FC236}">
                <a16:creationId xmlns:a16="http://schemas.microsoft.com/office/drawing/2014/main" id="{7A68C1EC-8FD1-4932-A905-BCA2966E7B51}"/>
              </a:ext>
            </a:extLst>
          </p:cNvPr>
          <p:cNvSpPr txBox="1"/>
          <p:nvPr/>
        </p:nvSpPr>
        <p:spPr>
          <a:xfrm>
            <a:off x="5343829" y="979578"/>
            <a:ext cx="5113965" cy="369332"/>
          </a:xfrm>
          <a:prstGeom prst="rect">
            <a:avLst/>
          </a:prstGeom>
          <a:noFill/>
        </p:spPr>
        <p:txBody>
          <a:bodyPr wrap="none" rtlCol="0">
            <a:spAutoFit/>
          </a:bodyPr>
          <a:lstStyle/>
          <a:p>
            <a:pPr algn="ctr"/>
            <a:r>
              <a:rPr lang="pt-PT" b="1" dirty="0"/>
              <a:t>PROPORÇÃO DE CASOS COM DIAGNÓSTICO TARDIO</a:t>
            </a:r>
          </a:p>
        </p:txBody>
      </p:sp>
      <p:sp>
        <p:nvSpPr>
          <p:cNvPr id="14" name="Rectangle 4">
            <a:extLst>
              <a:ext uri="{FF2B5EF4-FFF2-40B4-BE49-F238E27FC236}">
                <a16:creationId xmlns:a16="http://schemas.microsoft.com/office/drawing/2014/main" id="{30641B23-CDBA-114F-8423-CFDCDBC9DEB9}"/>
              </a:ext>
            </a:extLst>
          </p:cNvPr>
          <p:cNvSpPr/>
          <p:nvPr/>
        </p:nvSpPr>
        <p:spPr>
          <a:xfrm>
            <a:off x="320133" y="332503"/>
            <a:ext cx="8164020" cy="461665"/>
          </a:xfrm>
          <a:prstGeom prst="rect">
            <a:avLst/>
          </a:prstGeom>
        </p:spPr>
        <p:txBody>
          <a:bodyPr wrap="square">
            <a:spAutoFit/>
          </a:bodyPr>
          <a:lstStyle/>
          <a:p>
            <a:r>
              <a:rPr lang="en-US" sz="2400" b="1" dirty="0">
                <a:solidFill>
                  <a:srgbClr val="C00000"/>
                </a:solidFill>
              </a:rPr>
              <a:t>SITUAÇÃO EM PORTUGAL …</a:t>
            </a:r>
            <a:endParaRPr lang="en-US" sz="2400" b="1" i="1" dirty="0">
              <a:solidFill>
                <a:srgbClr val="C00000"/>
              </a:solidFill>
            </a:endParaRPr>
          </a:p>
        </p:txBody>
      </p:sp>
      <p:pic>
        <p:nvPicPr>
          <p:cNvPr id="3" name="Imagem 2">
            <a:extLst>
              <a:ext uri="{FF2B5EF4-FFF2-40B4-BE49-F238E27FC236}">
                <a16:creationId xmlns:a16="http://schemas.microsoft.com/office/drawing/2014/main" id="{74689A79-9150-4355-91B2-C3EBE5C4A71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8877" t="25714" r="15204" b="44082"/>
          <a:stretch/>
        </p:blipFill>
        <p:spPr>
          <a:xfrm>
            <a:off x="4509267" y="1348910"/>
            <a:ext cx="5948527" cy="1331223"/>
          </a:xfrm>
          <a:prstGeom prst="rect">
            <a:avLst/>
          </a:prstGeom>
        </p:spPr>
      </p:pic>
      <p:pic>
        <p:nvPicPr>
          <p:cNvPr id="5" name="Imagem 4">
            <a:extLst>
              <a:ext uri="{FF2B5EF4-FFF2-40B4-BE49-F238E27FC236}">
                <a16:creationId xmlns:a16="http://schemas.microsoft.com/office/drawing/2014/main" id="{F6225B78-F5E9-4DE3-9C75-9A0A0D9275C9}"/>
              </a:ext>
            </a:extLst>
          </p:cNvPr>
          <p:cNvPicPr>
            <a:picLocks noChangeAspect="1"/>
          </p:cNvPicPr>
          <p:nvPr/>
        </p:nvPicPr>
        <p:blipFill rotWithShape="1">
          <a:blip r:embed="rId7"/>
          <a:srcRect l="8342" t="15918" r="9693" b="20425"/>
          <a:stretch/>
        </p:blipFill>
        <p:spPr>
          <a:xfrm>
            <a:off x="5024390" y="3735879"/>
            <a:ext cx="6919526" cy="30228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0133" y="6420180"/>
            <a:ext cx="9144000" cy="461665"/>
          </a:xfrm>
          <a:prstGeom prst="rect">
            <a:avLst/>
          </a:prstGeom>
        </p:spPr>
        <p:txBody>
          <a:bodyPr wrap="square">
            <a:spAutoFit/>
          </a:bodyPr>
          <a:lstStyle/>
          <a:p>
            <a:r>
              <a:rPr lang="pt-PT" sz="800" dirty="0">
                <a:solidFill>
                  <a:schemeClr val="tx1">
                    <a:lumMod val="65000"/>
                    <a:lumOff val="35000"/>
                  </a:schemeClr>
                </a:solidFill>
              </a:rPr>
              <a:t>HSH, homens que têm sexo com homens; UDI, utilizadores de drogas intravenosas</a:t>
            </a:r>
          </a:p>
          <a:p>
            <a:r>
              <a:rPr lang="pt-PT" sz="800" dirty="0">
                <a:solidFill>
                  <a:schemeClr val="tx1">
                    <a:lumMod val="65000"/>
                    <a:lumOff val="35000"/>
                  </a:schemeClr>
                </a:solidFill>
              </a:rPr>
              <a:t>1. https://www.insa.min-saude.pt/relatorio-infecao-por-vih-em-portugal-2022/</a:t>
            </a:r>
            <a:endParaRPr lang="en-US" sz="800" dirty="0">
              <a:solidFill>
                <a:schemeClr val="tx1">
                  <a:lumMod val="65000"/>
                  <a:lumOff val="35000"/>
                </a:schemeClr>
              </a:solidFill>
            </a:endParaRPr>
          </a:p>
          <a:p>
            <a:r>
              <a:rPr lang="en-US" sz="800" dirty="0">
                <a:solidFill>
                  <a:schemeClr val="tx1">
                    <a:lumMod val="65000"/>
                    <a:lumOff val="35000"/>
                  </a:schemeClr>
                </a:solidFill>
              </a:rPr>
              <a:t>2. http://repositorio.insa.pt/bitstream/10400.18/7243/1/DGS-INSA-RelatVIHSIDA-2020.pdf</a:t>
            </a:r>
            <a:endParaRPr lang="pt-PT" sz="800" dirty="0">
              <a:solidFill>
                <a:schemeClr val="tx1">
                  <a:lumMod val="65000"/>
                  <a:lumOff val="35000"/>
                </a:schemeClr>
              </a:solidFill>
            </a:endParaRPr>
          </a:p>
        </p:txBody>
      </p:sp>
      <p:pic>
        <p:nvPicPr>
          <p:cNvPr id="13" name="Picture 12" descr="RelatVIHSIDA2020+(004) (arrastados) 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45636" y="1472095"/>
            <a:ext cx="3261895" cy="4617099"/>
          </a:xfrm>
          <a:prstGeom prst="rect">
            <a:avLst/>
          </a:prstGeom>
          <a:ln w="19050">
            <a:solidFill>
              <a:srgbClr val="6BBAFF"/>
            </a:solidFill>
          </a:ln>
        </p:spPr>
      </p:pic>
      <p:sp>
        <p:nvSpPr>
          <p:cNvPr id="15" name="TextBox 14"/>
          <p:cNvSpPr txBox="1"/>
          <p:nvPr/>
        </p:nvSpPr>
        <p:spPr>
          <a:xfrm>
            <a:off x="5343829" y="2876205"/>
            <a:ext cx="5387412" cy="646331"/>
          </a:xfrm>
          <a:prstGeom prst="rect">
            <a:avLst/>
          </a:prstGeom>
          <a:noFill/>
        </p:spPr>
        <p:txBody>
          <a:bodyPr wrap="none" rtlCol="0">
            <a:spAutoFit/>
          </a:bodyPr>
          <a:lstStyle/>
          <a:p>
            <a:pPr algn="ctr"/>
            <a:r>
              <a:rPr lang="pt-PT" b="1" dirty="0"/>
              <a:t>TENDÊNCIAS TEMPORAIS </a:t>
            </a:r>
          </a:p>
          <a:p>
            <a:pPr algn="ctr"/>
            <a:r>
              <a:rPr lang="pt-PT" b="1" dirty="0"/>
              <a:t>DA PREVALÊNCIA E INCIDÊNCIA DA INFEÇÃO POR VIH</a:t>
            </a:r>
            <a:r>
              <a:rPr lang="pt-PT" b="1" baseline="30000" dirty="0"/>
              <a:t>2</a:t>
            </a:r>
          </a:p>
        </p:txBody>
      </p:sp>
      <p:sp>
        <p:nvSpPr>
          <p:cNvPr id="11" name="TextBox 14">
            <a:extLst>
              <a:ext uri="{FF2B5EF4-FFF2-40B4-BE49-F238E27FC236}">
                <a16:creationId xmlns:a16="http://schemas.microsoft.com/office/drawing/2014/main" id="{7A68C1EC-8FD1-4932-A905-BCA2966E7B51}"/>
              </a:ext>
            </a:extLst>
          </p:cNvPr>
          <p:cNvSpPr txBox="1"/>
          <p:nvPr/>
        </p:nvSpPr>
        <p:spPr>
          <a:xfrm>
            <a:off x="5277305" y="979578"/>
            <a:ext cx="5247014" cy="369332"/>
          </a:xfrm>
          <a:prstGeom prst="rect">
            <a:avLst/>
          </a:prstGeom>
          <a:noFill/>
        </p:spPr>
        <p:txBody>
          <a:bodyPr wrap="none" rtlCol="0">
            <a:spAutoFit/>
          </a:bodyPr>
          <a:lstStyle/>
          <a:p>
            <a:pPr algn="ctr"/>
            <a:r>
              <a:rPr lang="pt-PT" b="1" dirty="0"/>
              <a:t>PROPORÇÃO DE CASOS COM DIAGNÓSTICO TARDIO</a:t>
            </a:r>
            <a:r>
              <a:rPr lang="pt-PT" b="1" baseline="30000" dirty="0"/>
              <a:t>1</a:t>
            </a:r>
          </a:p>
        </p:txBody>
      </p:sp>
      <p:sp>
        <p:nvSpPr>
          <p:cNvPr id="14" name="Rectangle 4">
            <a:extLst>
              <a:ext uri="{FF2B5EF4-FFF2-40B4-BE49-F238E27FC236}">
                <a16:creationId xmlns:a16="http://schemas.microsoft.com/office/drawing/2014/main" id="{30641B23-CDBA-114F-8423-CFDCDBC9DEB9}"/>
              </a:ext>
            </a:extLst>
          </p:cNvPr>
          <p:cNvSpPr/>
          <p:nvPr/>
        </p:nvSpPr>
        <p:spPr>
          <a:xfrm>
            <a:off x="320133" y="332503"/>
            <a:ext cx="8164020" cy="461665"/>
          </a:xfrm>
          <a:prstGeom prst="rect">
            <a:avLst/>
          </a:prstGeom>
        </p:spPr>
        <p:txBody>
          <a:bodyPr wrap="square">
            <a:spAutoFit/>
          </a:bodyPr>
          <a:lstStyle/>
          <a:p>
            <a:r>
              <a:rPr lang="en-US" sz="2400" b="1" dirty="0">
                <a:solidFill>
                  <a:srgbClr val="C00000"/>
                </a:solidFill>
              </a:rPr>
              <a:t>SITUAÇÃO EM PORTUGAL …</a:t>
            </a:r>
            <a:endParaRPr lang="en-US" sz="2400" b="1" i="1" dirty="0">
              <a:solidFill>
                <a:srgbClr val="C00000"/>
              </a:solidFill>
            </a:endParaRPr>
          </a:p>
        </p:txBody>
      </p:sp>
      <p:pic>
        <p:nvPicPr>
          <p:cNvPr id="5" name="Imagem 4">
            <a:extLst>
              <a:ext uri="{FF2B5EF4-FFF2-40B4-BE49-F238E27FC236}">
                <a16:creationId xmlns:a16="http://schemas.microsoft.com/office/drawing/2014/main" id="{F6225B78-F5E9-4DE3-9C75-9A0A0D9275C9}"/>
              </a:ext>
            </a:extLst>
          </p:cNvPr>
          <p:cNvPicPr>
            <a:picLocks noChangeAspect="1"/>
          </p:cNvPicPr>
          <p:nvPr/>
        </p:nvPicPr>
        <p:blipFill rotWithShape="1">
          <a:blip r:embed="rId5"/>
          <a:srcRect l="8342" t="15918" r="9693" b="20425"/>
          <a:stretch/>
        </p:blipFill>
        <p:spPr>
          <a:xfrm>
            <a:off x="5024390" y="3735879"/>
            <a:ext cx="6919526" cy="3022855"/>
          </a:xfrm>
          <a:prstGeom prst="rect">
            <a:avLst/>
          </a:prstGeom>
        </p:spPr>
      </p:pic>
      <p:pic>
        <p:nvPicPr>
          <p:cNvPr id="4" name="Imagem 3">
            <a:extLst>
              <a:ext uri="{FF2B5EF4-FFF2-40B4-BE49-F238E27FC236}">
                <a16:creationId xmlns:a16="http://schemas.microsoft.com/office/drawing/2014/main" id="{C6A15B44-6B29-F4BB-622D-B0E0DFB2C7C7}"/>
              </a:ext>
            </a:extLst>
          </p:cNvPr>
          <p:cNvPicPr>
            <a:picLocks noChangeAspect="1"/>
          </p:cNvPicPr>
          <p:nvPr/>
        </p:nvPicPr>
        <p:blipFill>
          <a:blip r:embed="rId6"/>
          <a:stretch>
            <a:fillRect/>
          </a:stretch>
        </p:blipFill>
        <p:spPr>
          <a:xfrm>
            <a:off x="4613274" y="1480035"/>
            <a:ext cx="6845294" cy="1396169"/>
          </a:xfrm>
          <a:prstGeom prst="rect">
            <a:avLst/>
          </a:prstGeom>
        </p:spPr>
      </p:pic>
      <p:pic>
        <p:nvPicPr>
          <p:cNvPr id="7" name="Imagem 6">
            <a:extLst>
              <a:ext uri="{FF2B5EF4-FFF2-40B4-BE49-F238E27FC236}">
                <a16:creationId xmlns:a16="http://schemas.microsoft.com/office/drawing/2014/main" id="{63A61972-31AC-F944-30D4-AEE83037EE83}"/>
              </a:ext>
            </a:extLst>
          </p:cNvPr>
          <p:cNvPicPr>
            <a:picLocks noChangeAspect="1"/>
          </p:cNvPicPr>
          <p:nvPr/>
        </p:nvPicPr>
        <p:blipFill>
          <a:blip r:embed="rId7"/>
          <a:stretch>
            <a:fillRect/>
          </a:stretch>
        </p:blipFill>
        <p:spPr>
          <a:xfrm>
            <a:off x="1821556" y="3191924"/>
            <a:ext cx="2085975" cy="2828925"/>
          </a:xfrm>
          <a:prstGeom prst="rect">
            <a:avLst/>
          </a:prstGeom>
        </p:spPr>
      </p:pic>
    </p:spTree>
    <p:extLst>
      <p:ext uri="{BB962C8B-B14F-4D97-AF65-F5344CB8AC3E}">
        <p14:creationId xmlns:p14="http://schemas.microsoft.com/office/powerpoint/2010/main" val="53344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9571" y="6445917"/>
            <a:ext cx="9144000" cy="461665"/>
          </a:xfrm>
          <a:prstGeom prst="rect">
            <a:avLst/>
          </a:prstGeom>
        </p:spPr>
        <p:txBody>
          <a:bodyPr wrap="square">
            <a:spAutoFit/>
          </a:bodyPr>
          <a:lstStyle/>
          <a:p>
            <a:r>
              <a:rPr lang="en-US" sz="800" dirty="0">
                <a:solidFill>
                  <a:schemeClr val="tx1">
                    <a:lumMod val="65000"/>
                    <a:lumOff val="35000"/>
                  </a:schemeClr>
                </a:solidFill>
              </a:rPr>
              <a:t>PVVIH, </a:t>
            </a:r>
            <a:r>
              <a:rPr lang="en-US" sz="800" dirty="0" err="1">
                <a:solidFill>
                  <a:schemeClr val="tx1">
                    <a:lumMod val="65000"/>
                    <a:lumOff val="35000"/>
                  </a:schemeClr>
                </a:solidFill>
              </a:rPr>
              <a:t>pessoas</a:t>
            </a:r>
            <a:r>
              <a:rPr lang="en-US" sz="800" dirty="0">
                <a:solidFill>
                  <a:schemeClr val="tx1">
                    <a:lumMod val="65000"/>
                    <a:lumOff val="35000"/>
                  </a:schemeClr>
                </a:solidFill>
              </a:rPr>
              <a:t> que </a:t>
            </a:r>
            <a:r>
              <a:rPr lang="en-US" sz="800" dirty="0" err="1">
                <a:solidFill>
                  <a:schemeClr val="tx1">
                    <a:lumMod val="65000"/>
                    <a:lumOff val="35000"/>
                  </a:schemeClr>
                </a:solidFill>
              </a:rPr>
              <a:t>vivem</a:t>
            </a:r>
            <a:r>
              <a:rPr lang="en-US" sz="800" dirty="0">
                <a:solidFill>
                  <a:schemeClr val="tx1">
                    <a:lumMod val="65000"/>
                    <a:lumOff val="35000"/>
                  </a:schemeClr>
                </a:solidFill>
              </a:rPr>
              <a:t> com VIH</a:t>
            </a:r>
          </a:p>
          <a:p>
            <a:r>
              <a:rPr lang="en-US" sz="800" dirty="0">
                <a:solidFill>
                  <a:schemeClr val="bg1">
                    <a:lumMod val="50000"/>
                  </a:schemeClr>
                </a:solidFill>
                <a:hlinkClick r:id="rId3"/>
              </a:rPr>
              <a:t>http://repositorio.insa.pt/bitstream/10400.18/7093/1/DGS-INSA-RelatVIHSIDA2019.pdf</a:t>
            </a:r>
            <a:endParaRPr lang="en-US" sz="800" dirty="0">
              <a:solidFill>
                <a:schemeClr val="bg1">
                  <a:lumMod val="50000"/>
                </a:schemeClr>
              </a:solidFill>
            </a:endParaRPr>
          </a:p>
          <a:p>
            <a:endParaRPr lang="pt-PT" sz="800" dirty="0">
              <a:solidFill>
                <a:schemeClr val="bg1">
                  <a:lumMod val="50000"/>
                </a:schemeClr>
              </a:solidFill>
            </a:endParaRPr>
          </a:p>
        </p:txBody>
      </p:sp>
      <p:sp>
        <p:nvSpPr>
          <p:cNvPr id="12" name="TextBox 11"/>
          <p:cNvSpPr txBox="1"/>
          <p:nvPr/>
        </p:nvSpPr>
        <p:spPr>
          <a:xfrm>
            <a:off x="4905630" y="1213993"/>
            <a:ext cx="5334200" cy="646331"/>
          </a:xfrm>
          <a:prstGeom prst="rect">
            <a:avLst/>
          </a:prstGeom>
          <a:noFill/>
        </p:spPr>
        <p:txBody>
          <a:bodyPr wrap="square" rtlCol="0">
            <a:spAutoFit/>
          </a:bodyPr>
          <a:lstStyle/>
          <a:p>
            <a:pPr algn="ctr"/>
            <a:r>
              <a:rPr lang="pt-PT" b="1" dirty="0"/>
              <a:t>RESULTADOS DA MONITORIZAÇÃO DOS OBJETIVOS 90-90-90 PARA O FINAL DE 2017</a:t>
            </a:r>
          </a:p>
        </p:txBody>
      </p:sp>
      <p:pic>
        <p:nvPicPr>
          <p:cNvPr id="6" name="Picture 5" descr="DGS-INSA-RelatVIHSIDA2019 (arrastados) 1.pdf"/>
          <p:cNvPicPr>
            <a:picLocks noChangeAspect="1"/>
          </p:cNvPicPr>
          <p:nvPr/>
        </p:nvPicPr>
        <p:blipFill rotWithShape="1">
          <a:blip r:embed="rId4"/>
          <a:srcRect l="5319" t="1733" r="7211" b="3104"/>
          <a:stretch/>
        </p:blipFill>
        <p:spPr>
          <a:xfrm>
            <a:off x="943429" y="1255536"/>
            <a:ext cx="3272613" cy="5039736"/>
          </a:xfrm>
          <a:prstGeom prst="rect">
            <a:avLst/>
          </a:prstGeom>
          <a:ln w="28575">
            <a:solidFill>
              <a:srgbClr val="1C518B"/>
            </a:solidFill>
          </a:ln>
        </p:spPr>
      </p:pic>
      <p:pic>
        <p:nvPicPr>
          <p:cNvPr id="3" name="Graphic 2">
            <a:extLst>
              <a:ext uri="{FF2B5EF4-FFF2-40B4-BE49-F238E27FC236}">
                <a16:creationId xmlns:a16="http://schemas.microsoft.com/office/drawing/2014/main" id="{0F10A48A-B99E-124F-A3F8-55489A39EE5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7050" t="16155" r="38346" b="18299"/>
          <a:stretch/>
        </p:blipFill>
        <p:spPr>
          <a:xfrm>
            <a:off x="6096000" y="1800136"/>
            <a:ext cx="2999801" cy="4495135"/>
          </a:xfrm>
          <a:prstGeom prst="rect">
            <a:avLst/>
          </a:prstGeom>
        </p:spPr>
      </p:pic>
      <p:sp>
        <p:nvSpPr>
          <p:cNvPr id="7" name="Rectangle 4">
            <a:extLst>
              <a:ext uri="{FF2B5EF4-FFF2-40B4-BE49-F238E27FC236}">
                <a16:creationId xmlns:a16="http://schemas.microsoft.com/office/drawing/2014/main" id="{5D0FA02C-A882-EE4C-96F8-8B5E741B0926}"/>
              </a:ext>
            </a:extLst>
          </p:cNvPr>
          <p:cNvSpPr/>
          <p:nvPr/>
        </p:nvSpPr>
        <p:spPr>
          <a:xfrm>
            <a:off x="161513" y="237151"/>
            <a:ext cx="8164020" cy="461665"/>
          </a:xfrm>
          <a:prstGeom prst="rect">
            <a:avLst/>
          </a:prstGeom>
        </p:spPr>
        <p:txBody>
          <a:bodyPr wrap="square">
            <a:spAutoFit/>
          </a:bodyPr>
          <a:lstStyle/>
          <a:p>
            <a:r>
              <a:rPr lang="en-US" sz="2400" b="1" dirty="0">
                <a:solidFill>
                  <a:srgbClr val="C00000"/>
                </a:solidFill>
              </a:rPr>
              <a:t>SITUAÇÃO EM PORTUGAL …</a:t>
            </a:r>
            <a:endParaRPr lang="en-US" sz="2400" b="1" i="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41" y="6159998"/>
            <a:ext cx="9144000" cy="584775"/>
          </a:xfrm>
          <a:prstGeom prst="rect">
            <a:avLst/>
          </a:prstGeom>
        </p:spPr>
        <p:txBody>
          <a:bodyPr wrap="square">
            <a:spAutoFit/>
          </a:bodyPr>
          <a:lstStyle/>
          <a:p>
            <a:r>
              <a:rPr lang="en-US" sz="800">
                <a:solidFill>
                  <a:schemeClr val="bg1">
                    <a:lumMod val="50000"/>
                  </a:schemeClr>
                </a:solidFill>
                <a:hlinkClick r:id="rId3"/>
              </a:rPr>
              <a:t>https://www.eacsociety.org/media/guidelines-12.0.pdf</a:t>
            </a:r>
          </a:p>
          <a:p>
            <a:r>
              <a:rPr lang="en-US" sz="800" dirty="0">
                <a:solidFill>
                  <a:schemeClr val="bg1">
                    <a:lumMod val="50000"/>
                  </a:schemeClr>
                </a:solidFill>
                <a:hlinkClick r:id="rId3"/>
              </a:rPr>
              <a:t>https://clinicalinfo.hiv.gov/en/guidelines</a:t>
            </a:r>
            <a:r>
              <a:rPr lang="en-US" sz="800" dirty="0">
                <a:solidFill>
                  <a:schemeClr val="bg1">
                    <a:lumMod val="50000"/>
                  </a:schemeClr>
                </a:solidFill>
              </a:rPr>
              <a:t> </a:t>
            </a:r>
          </a:p>
          <a:p>
            <a:r>
              <a:rPr lang="en-US" sz="800" dirty="0">
                <a:solidFill>
                  <a:schemeClr val="bg1">
                    <a:lumMod val="50000"/>
                  </a:schemeClr>
                </a:solidFill>
                <a:hlinkClick r:id="rId4"/>
              </a:rPr>
              <a:t>https://120qrk11gh163n79gg1cg656-wpengine.netdna-ssl.com/wp-content/uploads/guidelines/arv/arv_2020.pdf</a:t>
            </a:r>
            <a:r>
              <a:rPr lang="en-US" sz="800" dirty="0">
                <a:solidFill>
                  <a:schemeClr val="bg1">
                    <a:lumMod val="50000"/>
                  </a:schemeClr>
                </a:solidFill>
              </a:rPr>
              <a:t> </a:t>
            </a:r>
          </a:p>
          <a:p>
            <a:r>
              <a:rPr lang="en-US" sz="800" dirty="0">
                <a:solidFill>
                  <a:schemeClr val="bg1">
                    <a:lumMod val="50000"/>
                  </a:schemeClr>
                </a:solidFill>
                <a:hlinkClick r:id="rId5"/>
              </a:rPr>
              <a:t>https://cdn.hivguidelines.org/wp-content/uploads/20211013145625/NYSDOH-AI-When-to-Initiate-ART-with-Protocol-for-Rapid-Initiation_10-13-2021_HG.pdf</a:t>
            </a:r>
            <a:endParaRPr lang="en-US" sz="800" dirty="0">
              <a:solidFill>
                <a:schemeClr val="bg1">
                  <a:lumMod val="50000"/>
                </a:schemeClr>
              </a:solidFill>
            </a:endParaRPr>
          </a:p>
        </p:txBody>
      </p:sp>
      <p:sp>
        <p:nvSpPr>
          <p:cNvPr id="8" name="TextBox 7"/>
          <p:cNvSpPr txBox="1"/>
          <p:nvPr/>
        </p:nvSpPr>
        <p:spPr>
          <a:xfrm>
            <a:off x="2373951" y="1373009"/>
            <a:ext cx="7078831" cy="1015663"/>
          </a:xfrm>
          <a:prstGeom prst="rect">
            <a:avLst/>
          </a:prstGeom>
          <a:noFill/>
        </p:spPr>
        <p:txBody>
          <a:bodyPr wrap="none" rtlCol="0">
            <a:spAutoFit/>
          </a:bodyPr>
          <a:lstStyle/>
          <a:p>
            <a:r>
              <a:rPr lang="pt-PT" sz="6000" dirty="0"/>
              <a:t>“ </a:t>
            </a:r>
            <a:r>
              <a:rPr lang="pt-PT" sz="6000" i="1" dirty="0"/>
              <a:t>as </a:t>
            </a:r>
            <a:r>
              <a:rPr lang="pt-PT" sz="6000" i="1" dirty="0" err="1"/>
              <a:t>soon</a:t>
            </a:r>
            <a:r>
              <a:rPr lang="pt-PT" sz="6000" i="1" dirty="0"/>
              <a:t> as </a:t>
            </a:r>
            <a:r>
              <a:rPr lang="pt-PT" sz="6000" i="1" dirty="0" err="1"/>
              <a:t>possible</a:t>
            </a:r>
            <a:r>
              <a:rPr lang="pt-PT" sz="6000" i="1" dirty="0"/>
              <a:t> </a:t>
            </a:r>
            <a:r>
              <a:rPr lang="pt-PT" sz="6000" dirty="0"/>
              <a:t>”</a:t>
            </a:r>
          </a:p>
        </p:txBody>
      </p:sp>
      <p:grpSp>
        <p:nvGrpSpPr>
          <p:cNvPr id="2" name="Group 1">
            <a:extLst>
              <a:ext uri="{FF2B5EF4-FFF2-40B4-BE49-F238E27FC236}">
                <a16:creationId xmlns:a16="http://schemas.microsoft.com/office/drawing/2014/main" id="{69BD3DA3-6399-E543-8424-469E0B91853C}"/>
              </a:ext>
            </a:extLst>
          </p:cNvPr>
          <p:cNvGrpSpPr/>
          <p:nvPr/>
        </p:nvGrpSpPr>
        <p:grpSpPr>
          <a:xfrm>
            <a:off x="1940628" y="2634343"/>
            <a:ext cx="8310744" cy="3090095"/>
            <a:chOff x="1762109" y="2643960"/>
            <a:chExt cx="8807115" cy="3274656"/>
          </a:xfrm>
        </p:grpSpPr>
        <p:pic>
          <p:nvPicPr>
            <p:cNvPr id="6" name="Picture 5" descr="bsJinFQy_400x400.png"/>
            <p:cNvPicPr>
              <a:picLocks noChangeAspect="1"/>
            </p:cNvPicPr>
            <p:nvPr/>
          </p:nvPicPr>
          <p:blipFill>
            <a:blip r:embed="rId6"/>
            <a:srcRect t="19254" b="18255"/>
            <a:stretch>
              <a:fillRect/>
            </a:stretch>
          </p:blipFill>
          <p:spPr>
            <a:xfrm>
              <a:off x="1762109" y="2794000"/>
              <a:ext cx="2537441" cy="1585668"/>
            </a:xfrm>
            <a:prstGeom prst="rect">
              <a:avLst/>
            </a:prstGeom>
          </p:spPr>
        </p:pic>
        <p:pic>
          <p:nvPicPr>
            <p:cNvPr id="9" name="Picture 8" descr="logo.png"/>
            <p:cNvPicPr>
              <a:picLocks noChangeAspect="1"/>
            </p:cNvPicPr>
            <p:nvPr/>
          </p:nvPicPr>
          <p:blipFill>
            <a:blip r:embed="rId7"/>
            <a:stretch>
              <a:fillRect/>
            </a:stretch>
          </p:blipFill>
          <p:spPr>
            <a:xfrm>
              <a:off x="4450959" y="2643960"/>
              <a:ext cx="2540000" cy="1993900"/>
            </a:xfrm>
            <a:prstGeom prst="rect">
              <a:avLst/>
            </a:prstGeom>
          </p:spPr>
        </p:pic>
        <p:pic>
          <p:nvPicPr>
            <p:cNvPr id="10" name="Picture 9" descr="IASUSAlogo.png"/>
            <p:cNvPicPr>
              <a:picLocks noChangeAspect="1"/>
            </p:cNvPicPr>
            <p:nvPr/>
          </p:nvPicPr>
          <p:blipFill>
            <a:blip r:embed="rId8"/>
            <a:stretch>
              <a:fillRect/>
            </a:stretch>
          </p:blipFill>
          <p:spPr>
            <a:xfrm>
              <a:off x="7124101" y="3316110"/>
              <a:ext cx="3445123" cy="797726"/>
            </a:xfrm>
            <a:prstGeom prst="rect">
              <a:avLst/>
            </a:prstGeom>
          </p:spPr>
        </p:pic>
        <p:pic>
          <p:nvPicPr>
            <p:cNvPr id="11" name="Imagem 1"/>
            <p:cNvPicPr>
              <a:picLocks noChangeAspect="1"/>
            </p:cNvPicPr>
            <p:nvPr/>
          </p:nvPicPr>
          <p:blipFill>
            <a:blip r:embed="rId9"/>
            <a:stretch>
              <a:fillRect/>
            </a:stretch>
          </p:blipFill>
          <p:spPr>
            <a:xfrm>
              <a:off x="1762109" y="4623283"/>
              <a:ext cx="8586001" cy="1295333"/>
            </a:xfrm>
            <a:prstGeom prst="rect">
              <a:avLst/>
            </a:prstGeom>
          </p:spPr>
        </p:pic>
      </p:grpSp>
      <p:sp>
        <p:nvSpPr>
          <p:cNvPr id="12" name="Rectangle 4">
            <a:extLst>
              <a:ext uri="{FF2B5EF4-FFF2-40B4-BE49-F238E27FC236}">
                <a16:creationId xmlns:a16="http://schemas.microsoft.com/office/drawing/2014/main" id="{3BAFE222-704A-8A48-8FFC-E77363305A12}"/>
              </a:ext>
            </a:extLst>
          </p:cNvPr>
          <p:cNvSpPr/>
          <p:nvPr/>
        </p:nvSpPr>
        <p:spPr>
          <a:xfrm>
            <a:off x="161513" y="237151"/>
            <a:ext cx="8164020" cy="830997"/>
          </a:xfrm>
          <a:prstGeom prst="rect">
            <a:avLst/>
          </a:prstGeom>
        </p:spPr>
        <p:txBody>
          <a:bodyPr wrap="square">
            <a:spAutoFit/>
          </a:bodyPr>
          <a:lstStyle/>
          <a:p>
            <a:r>
              <a:rPr lang="en-US" sz="2400" dirty="0">
                <a:solidFill>
                  <a:srgbClr val="C00000"/>
                </a:solidFill>
              </a:rPr>
              <a:t> </a:t>
            </a:r>
            <a:r>
              <a:rPr lang="en-US" sz="2400" b="1" dirty="0">
                <a:solidFill>
                  <a:srgbClr val="C00000"/>
                </a:solidFill>
              </a:rPr>
              <a:t>O QUE DIZEM AS RECOMENDAÇÕES TERAPÊUTICAS ATUAIS ?</a:t>
            </a:r>
          </a:p>
          <a:p>
            <a:r>
              <a:rPr lang="en-US" sz="2400" b="1" dirty="0">
                <a:solidFill>
                  <a:srgbClr val="C00000"/>
                </a:solidFill>
              </a:rPr>
              <a:t> … QUANDO INICIAR TRATAMENTO ?</a:t>
            </a:r>
            <a:endParaRPr lang="pt-PT"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4BF6BED6-CCD6-4C46-AB63-96124B3480F0}"/>
              </a:ext>
            </a:extLst>
          </p:cNvPr>
          <p:cNvSpPr>
            <a:spLocks noGrp="1"/>
          </p:cNvSpPr>
          <p:nvPr>
            <p:ph type="ftr" sz="quarter" idx="4294967295"/>
          </p:nvPr>
        </p:nvSpPr>
        <p:spPr>
          <a:xfrm>
            <a:off x="8815388" y="6207125"/>
            <a:ext cx="3376612" cy="192088"/>
          </a:xfrm>
        </p:spPr>
        <p:txBody>
          <a:bodyPr anchor="t"/>
          <a:lstStyle/>
          <a:p>
            <a:pPr algn="just">
              <a:defRPr/>
            </a:pPr>
            <a:r>
              <a:rPr lang="en-US" altLang="en-US" sz="800">
                <a:solidFill>
                  <a:schemeClr val="bg1"/>
                </a:solidFill>
                <a:latin typeface="Arial"/>
                <a:cs typeface="Arial" charset="0"/>
              </a:rPr>
              <a:t>Gilead Property</a:t>
            </a:r>
            <a:endParaRPr lang="en-US" altLang="en-US" sz="800" dirty="0">
              <a:solidFill>
                <a:schemeClr val="bg1"/>
              </a:solidFill>
              <a:latin typeface="Arial"/>
              <a:cs typeface="Arial" charset="0"/>
            </a:endParaRPr>
          </a:p>
        </p:txBody>
      </p:sp>
      <p:sp>
        <p:nvSpPr>
          <p:cNvPr id="12" name="TextBox 11">
            <a:extLst>
              <a:ext uri="{FF2B5EF4-FFF2-40B4-BE49-F238E27FC236}">
                <a16:creationId xmlns:a16="http://schemas.microsoft.com/office/drawing/2014/main" id="{7A8EC7BB-0D48-4E10-809F-A86940C23919}"/>
              </a:ext>
            </a:extLst>
          </p:cNvPr>
          <p:cNvSpPr txBox="1"/>
          <p:nvPr/>
        </p:nvSpPr>
        <p:spPr>
          <a:xfrm>
            <a:off x="211155" y="6366688"/>
            <a:ext cx="11400273" cy="369332"/>
          </a:xfrm>
          <a:prstGeom prst="rect">
            <a:avLst/>
          </a:prstGeom>
          <a:noFill/>
        </p:spPr>
        <p:txBody>
          <a:bodyPr wrap="square" lIns="0" tIns="0" rIns="0" bIns="0" rtlCol="0">
            <a:spAutoFit/>
          </a:bodyPr>
          <a:lstStyle/>
          <a:p>
            <a:pPr fontAlgn="base"/>
            <a:r>
              <a:rPr kumimoji="0" lang="en-US" altLang="en-US" sz="8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Arial" charset="0"/>
              </a:rPr>
              <a:t>1. Gandhi RT, et al. Antiretroviral Drugs for Treatment and Prevention of HIV Infection in Adults: 2022 Recommendations of the International Antiviral Society–USA Panel. Accessed March 2023; 2. DHHS HIV Clinical Guidelines: Adult and Adolescent ARV, March 2023 </a:t>
            </a:r>
            <a:r>
              <a:rPr kumimoji="0" lang="en-US" altLang="en-US" sz="800" b="0" i="0" u="none" strike="noStrike" kern="1200" cap="none" spc="0" normalizeH="0" baseline="0" noProof="0" dirty="0" err="1">
                <a:ln>
                  <a:noFill/>
                </a:ln>
                <a:solidFill>
                  <a:schemeClr val="tx1">
                    <a:lumMod val="65000"/>
                    <a:lumOff val="35000"/>
                  </a:schemeClr>
                </a:solidFill>
                <a:effectLst/>
                <a:uLnTx/>
                <a:uFillTx/>
                <a:latin typeface="Calibri" panose="020F0502020204030204"/>
                <a:ea typeface="+mn-ea"/>
                <a:cs typeface="Arial" charset="0"/>
              </a:rPr>
              <a:t>disponível</a:t>
            </a:r>
            <a:r>
              <a:rPr kumimoji="0" lang="en-US" altLang="en-US" sz="8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Arial" charset="0"/>
              </a:rPr>
              <a:t> </a:t>
            </a:r>
            <a:r>
              <a:rPr kumimoji="0" lang="en-US" altLang="en-US" sz="800" b="0" i="0" u="none" strike="noStrike" kern="1200" cap="none" spc="0" normalizeH="0" baseline="0" noProof="0" dirty="0" err="1">
                <a:ln>
                  <a:noFill/>
                </a:ln>
                <a:solidFill>
                  <a:schemeClr val="tx1">
                    <a:lumMod val="65000"/>
                    <a:lumOff val="35000"/>
                  </a:schemeClr>
                </a:solidFill>
                <a:effectLst/>
                <a:uLnTx/>
                <a:uFillTx/>
                <a:latin typeface="Calibri" panose="020F0502020204030204"/>
                <a:ea typeface="+mn-ea"/>
                <a:cs typeface="Arial" charset="0"/>
              </a:rPr>
              <a:t>em</a:t>
            </a:r>
            <a:r>
              <a:rPr kumimoji="0" lang="en-US" altLang="en-US" sz="8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Arial" charset="0"/>
              </a:rPr>
              <a:t> </a:t>
            </a:r>
            <a:r>
              <a:rPr kumimoji="0" lang="en-US" altLang="en-US" sz="8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Arial" charset="0"/>
                <a:hlinkClick r:id="rId3"/>
              </a:rPr>
              <a:t>https://clinicalinfo.hiv.gov/sites/default/files/guidelines/documents/adult-adolescent-arv/guidelines-adult-adolescent-arv.pdf</a:t>
            </a:r>
            <a:r>
              <a:rPr kumimoji="0" lang="en-US" altLang="en-US" sz="8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Arial" charset="0"/>
              </a:rPr>
              <a:t> </a:t>
            </a:r>
            <a:r>
              <a:rPr lang="en-US" altLang="en-US" sz="800" dirty="0">
                <a:solidFill>
                  <a:schemeClr val="tx1">
                    <a:lumMod val="65000"/>
                    <a:lumOff val="35000"/>
                  </a:schemeClr>
                </a:solidFill>
                <a:cs typeface="Arial" charset="0"/>
              </a:rPr>
              <a:t>3.EACS.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50000"/>
                    <a:lumOff val="50000"/>
                  </a:schemeClr>
                </a:solidFill>
                <a:cs typeface="Arial" charset="0"/>
                <a:hlinkClick r:id="rId4"/>
              </a:rPr>
              <a:t>https://www.eacsociety.org/guidelines/eacs-guidelines/</a:t>
            </a:r>
            <a:r>
              <a:rPr lang="en-US" altLang="en-US" sz="800" dirty="0">
                <a:solidFill>
                  <a:schemeClr val="tx1">
                    <a:lumMod val="50000"/>
                    <a:lumOff val="50000"/>
                  </a:schemeClr>
                </a:solidFill>
                <a:cs typeface="Arial" charset="0"/>
              </a:rPr>
              <a:t> </a:t>
            </a:r>
            <a:r>
              <a:rPr lang="en-US" altLang="en-US" sz="800" dirty="0">
                <a:solidFill>
                  <a:schemeClr val="tx1">
                    <a:lumMod val="65000"/>
                    <a:lumOff val="35000"/>
                  </a:schemeClr>
                </a:solidFill>
                <a:cs typeface="Arial" charset="0"/>
              </a:rPr>
              <a:t>; 4.</a:t>
            </a:r>
            <a:r>
              <a:rPr lang="es-ES" sz="800" dirty="0">
                <a:solidFill>
                  <a:schemeClr val="tx1">
                    <a:lumMod val="65000"/>
                    <a:lumOff val="35000"/>
                  </a:schemeClr>
                </a:solidFill>
              </a:rPr>
              <a:t>Documento de Prevención y Tratamiento de infecciones oportunistas y otras coinfecciones en pacientes con infección por VIH, Marzo 2022. </a:t>
            </a:r>
            <a:r>
              <a:rPr lang="es-ES" sz="800" dirty="0" err="1">
                <a:solidFill>
                  <a:schemeClr val="tx1">
                    <a:lumMod val="65000"/>
                    <a:lumOff val="35000"/>
                  </a:schemeClr>
                </a:solidFill>
              </a:rPr>
              <a:t>Disponível</a:t>
            </a:r>
            <a:r>
              <a:rPr lang="es-ES" sz="800" dirty="0">
                <a:solidFill>
                  <a:schemeClr val="tx1">
                    <a:lumMod val="65000"/>
                    <a:lumOff val="35000"/>
                  </a:schemeClr>
                </a:solidFill>
              </a:rPr>
              <a:t> em: https://gesida-seimc.org/category/guias-clinicas/</a:t>
            </a:r>
          </a:p>
        </p:txBody>
      </p:sp>
      <p:grpSp>
        <p:nvGrpSpPr>
          <p:cNvPr id="19" name="Agrupar 1">
            <a:extLst>
              <a:ext uri="{FF2B5EF4-FFF2-40B4-BE49-F238E27FC236}">
                <a16:creationId xmlns:a16="http://schemas.microsoft.com/office/drawing/2014/main" id="{A66A92FD-40EC-4D4E-BFFD-B18C8E831369}"/>
              </a:ext>
            </a:extLst>
          </p:cNvPr>
          <p:cNvGrpSpPr>
            <a:grpSpLocks noChangeAspect="1"/>
          </p:cNvGrpSpPr>
          <p:nvPr/>
        </p:nvGrpSpPr>
        <p:grpSpPr>
          <a:xfrm>
            <a:off x="2188390" y="4314747"/>
            <a:ext cx="8587649" cy="1461352"/>
            <a:chOff x="-2152242" y="1643112"/>
            <a:chExt cx="11663025" cy="2906772"/>
          </a:xfrm>
        </p:grpSpPr>
        <p:sp>
          <p:nvSpPr>
            <p:cNvPr id="20" name="Rectangle: Rounded Corners 17">
              <a:extLst>
                <a:ext uri="{FF2B5EF4-FFF2-40B4-BE49-F238E27FC236}">
                  <a16:creationId xmlns:a16="http://schemas.microsoft.com/office/drawing/2014/main" id="{CBC4BF8D-ED95-5E45-BA25-57C02C2C6F40}"/>
                </a:ext>
              </a:extLst>
            </p:cNvPr>
            <p:cNvSpPr/>
            <p:nvPr/>
          </p:nvSpPr>
          <p:spPr>
            <a:xfrm>
              <a:off x="-2152242" y="1643112"/>
              <a:ext cx="11487218" cy="2827842"/>
            </a:xfrm>
            <a:prstGeom prst="roundRect">
              <a:avLst/>
            </a:prstGeom>
            <a:solidFill>
              <a:schemeClr val="bg2"/>
            </a:solidFill>
            <a:ln w="19050">
              <a:solidFill>
                <a:schemeClr val="bg2"/>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dirty="0">
                <a:solidFill>
                  <a:prstClr val="white"/>
                </a:solidFill>
                <a:latin typeface="Arial"/>
              </a:endParaRPr>
            </a:p>
          </p:txBody>
        </p:sp>
        <p:sp>
          <p:nvSpPr>
            <p:cNvPr id="21" name="TextBox 19">
              <a:extLst>
                <a:ext uri="{FF2B5EF4-FFF2-40B4-BE49-F238E27FC236}">
                  <a16:creationId xmlns:a16="http://schemas.microsoft.com/office/drawing/2014/main" id="{89AFDBAD-7103-3341-84C4-61F584B92F53}"/>
                </a:ext>
              </a:extLst>
            </p:cNvPr>
            <p:cNvSpPr txBox="1"/>
            <p:nvPr/>
          </p:nvSpPr>
          <p:spPr>
            <a:xfrm>
              <a:off x="-1679468" y="1722041"/>
              <a:ext cx="11190251" cy="2827843"/>
            </a:xfrm>
            <a:prstGeom prst="rect">
              <a:avLst/>
            </a:prstGeom>
            <a:noFill/>
          </p:spPr>
          <p:txBody>
            <a:bodyPr wrap="square" lIns="0" tIns="0" rIns="0" bIns="0" rtlCol="0">
              <a:spAutoFit/>
            </a:bodyPr>
            <a:lstStyle/>
            <a:p>
              <a:pPr marL="225425" algn="ctr">
                <a:lnSpc>
                  <a:spcPct val="90000"/>
                </a:lnSpc>
                <a:defRPr/>
              </a:pPr>
              <a:r>
                <a:rPr lang="pt-PT" sz="1200" b="1" dirty="0">
                  <a:solidFill>
                    <a:prstClr val="black"/>
                  </a:solidFill>
                  <a:latin typeface="Arial"/>
                </a:rPr>
                <a:t>INÍCIO RÁPIDO - REGIMES COM RESTRIÇÕES:</a:t>
              </a:r>
            </a:p>
            <a:p>
              <a:pPr marL="463550" indent="-238125">
                <a:lnSpc>
                  <a:spcPct val="130000"/>
                </a:lnSpc>
                <a:defRPr/>
              </a:pPr>
              <a:r>
                <a:rPr lang="pt-PT" sz="1000" b="1" dirty="0">
                  <a:solidFill>
                    <a:prstClr val="black"/>
                  </a:solidFill>
                </a:rPr>
                <a:t>DTG/3TC </a:t>
              </a:r>
              <a:r>
                <a:rPr lang="pt-PT" sz="1000" dirty="0">
                  <a:solidFill>
                    <a:prstClr val="black"/>
                  </a:solidFill>
                </a:rPr>
                <a:t>(ou DTG+3TC) não está recomendado na ausência de teste basal de resistências aos </a:t>
              </a:r>
              <a:r>
                <a:rPr lang="pt-PT" sz="1000" dirty="0" err="1">
                  <a:solidFill>
                    <a:prstClr val="black"/>
                  </a:solidFill>
                </a:rPr>
                <a:t>antirretrovíricos</a:t>
              </a:r>
              <a:r>
                <a:rPr lang="pt-PT" sz="1000" dirty="0">
                  <a:solidFill>
                    <a:prstClr val="black"/>
                  </a:solidFill>
                </a:rPr>
                <a:t> </a:t>
              </a:r>
              <a:r>
                <a:rPr lang="pt-PT" sz="1000" baseline="30000" dirty="0">
                  <a:solidFill>
                    <a:prstClr val="black"/>
                  </a:solidFill>
                </a:rPr>
                <a:t>1,2,3</a:t>
              </a:r>
              <a:r>
                <a:rPr lang="pt-PT" sz="1000" dirty="0">
                  <a:solidFill>
                    <a:prstClr val="black"/>
                  </a:solidFill>
                </a:rPr>
                <a:t> ou nos seguintes cenários clínicos: </a:t>
              </a:r>
            </a:p>
            <a:p>
              <a:pPr marL="576263" lvl="1">
                <a:lnSpc>
                  <a:spcPct val="130000"/>
                </a:lnSpc>
                <a:buFont typeface="Symbol" pitchFamily="1" charset="2"/>
                <a:buChar char="-"/>
                <a:defRPr/>
              </a:pPr>
              <a:r>
                <a:rPr lang="pt-PT" sz="1000" dirty="0">
                  <a:solidFill>
                    <a:prstClr val="black"/>
                  </a:solidFill>
                </a:rPr>
                <a:t> </a:t>
              </a:r>
              <a:r>
                <a:rPr lang="pt-PT" sz="1000" dirty="0" err="1">
                  <a:solidFill>
                    <a:prstClr val="black"/>
                  </a:solidFill>
                </a:rPr>
                <a:t>Coinfeção</a:t>
              </a:r>
              <a:r>
                <a:rPr lang="pt-PT" sz="1000" dirty="0">
                  <a:solidFill>
                    <a:prstClr val="black"/>
                  </a:solidFill>
                </a:rPr>
                <a:t> crónica por VHB </a:t>
              </a:r>
              <a:r>
                <a:rPr lang="pt-PT" sz="1000" baseline="30000" dirty="0">
                  <a:solidFill>
                    <a:prstClr val="black"/>
                  </a:solidFill>
                </a:rPr>
                <a:t>1,2,3</a:t>
              </a:r>
              <a:r>
                <a:rPr lang="pt-PT" sz="1000" dirty="0">
                  <a:solidFill>
                    <a:prstClr val="black"/>
                  </a:solidFill>
                </a:rPr>
                <a:t> 			</a:t>
              </a:r>
              <a:endParaRPr lang="pt-PT" sz="1000" baseline="30000" dirty="0">
                <a:solidFill>
                  <a:prstClr val="black"/>
                </a:solidFill>
              </a:endParaRPr>
            </a:p>
            <a:p>
              <a:pPr marL="576263" lvl="1">
                <a:lnSpc>
                  <a:spcPct val="130000"/>
                </a:lnSpc>
                <a:buFontTx/>
                <a:buChar char="-"/>
                <a:defRPr/>
              </a:pPr>
              <a:r>
                <a:rPr lang="pt-PT" sz="1000" dirty="0">
                  <a:solidFill>
                    <a:prstClr val="black"/>
                  </a:solidFill>
                </a:rPr>
                <a:t> ARN VIH basal &gt;500.000 c/ml</a:t>
              </a:r>
              <a:r>
                <a:rPr lang="pt-PT" sz="1000" baseline="30000" dirty="0">
                  <a:solidFill>
                    <a:prstClr val="black"/>
                  </a:solidFill>
                </a:rPr>
                <a:t>1,2,3</a:t>
              </a:r>
              <a:r>
                <a:rPr lang="pt-PT" sz="1000" dirty="0">
                  <a:solidFill>
                    <a:prstClr val="black"/>
                  </a:solidFill>
                </a:rPr>
                <a:t> </a:t>
              </a:r>
            </a:p>
            <a:p>
              <a:pPr marL="576263" lvl="1">
                <a:lnSpc>
                  <a:spcPct val="130000"/>
                </a:lnSpc>
                <a:buFontTx/>
                <a:buChar char="-"/>
                <a:defRPr/>
              </a:pPr>
              <a:r>
                <a:rPr lang="pt-PT" sz="1000" dirty="0">
                  <a:solidFill>
                    <a:prstClr val="black"/>
                  </a:solidFill>
                </a:rPr>
                <a:t> Tratamento de uma infeção oportunista ativa</a:t>
              </a:r>
              <a:r>
                <a:rPr lang="pt-PT" sz="1000" baseline="30000" dirty="0">
                  <a:solidFill>
                    <a:prstClr val="black"/>
                  </a:solidFill>
                </a:rPr>
                <a:t>1</a:t>
              </a:r>
            </a:p>
            <a:p>
              <a:pPr marL="576263" lvl="1">
                <a:lnSpc>
                  <a:spcPct val="130000"/>
                </a:lnSpc>
                <a:buFontTx/>
                <a:buChar char="-"/>
                <a:defRPr/>
              </a:pPr>
              <a:r>
                <a:rPr lang="pt-PT" sz="1000" dirty="0">
                  <a:solidFill>
                    <a:prstClr val="black"/>
                  </a:solidFill>
                </a:rPr>
                <a:t> Após falência a PrEP</a:t>
              </a:r>
              <a:r>
                <a:rPr lang="pt-PT" sz="1000" baseline="30000" dirty="0">
                  <a:solidFill>
                    <a:prstClr val="black"/>
                  </a:solidFill>
                </a:rPr>
                <a:t>3</a:t>
              </a:r>
            </a:p>
            <a:p>
              <a:pPr marL="184150" lvl="1">
                <a:lnSpc>
                  <a:spcPct val="130000"/>
                </a:lnSpc>
                <a:defRPr/>
              </a:pPr>
              <a:r>
                <a:rPr lang="pt-PT" sz="1000" dirty="0">
                  <a:solidFill>
                    <a:prstClr val="black"/>
                  </a:solidFill>
                </a:rPr>
                <a:t>Regimes contendo </a:t>
              </a:r>
              <a:r>
                <a:rPr lang="pt-PT" sz="1000" b="1" dirty="0">
                  <a:solidFill>
                    <a:prstClr val="black"/>
                  </a:solidFill>
                </a:rPr>
                <a:t>ABC </a:t>
              </a:r>
              <a:r>
                <a:rPr lang="pt-PT" sz="1000" dirty="0">
                  <a:solidFill>
                    <a:prstClr val="black"/>
                  </a:solidFill>
                </a:rPr>
                <a:t>não estão recomendados na ausência da determinação do alelo HLA B5701</a:t>
              </a:r>
              <a:r>
                <a:rPr lang="pt-PT" sz="1000" b="1" dirty="0">
                  <a:solidFill>
                    <a:prstClr val="black"/>
                  </a:solidFill>
                </a:rPr>
                <a:t>*.</a:t>
              </a:r>
              <a:endParaRPr lang="pt-PT" sz="1000" baseline="30000" dirty="0">
                <a:solidFill>
                  <a:prstClr val="black"/>
                </a:solidFill>
              </a:endParaRPr>
            </a:p>
            <a:p>
              <a:pPr marL="225425" indent="-225425">
                <a:lnSpc>
                  <a:spcPct val="130000"/>
                </a:lnSpc>
                <a:defRPr/>
              </a:pPr>
              <a:endParaRPr lang="pt-PT" sz="300" dirty="0">
                <a:solidFill>
                  <a:prstClr val="black"/>
                </a:solidFill>
              </a:endParaRPr>
            </a:p>
          </p:txBody>
        </p:sp>
      </p:grpSp>
      <p:sp>
        <p:nvSpPr>
          <p:cNvPr id="13" name="Rectangle 4">
            <a:extLst>
              <a:ext uri="{FF2B5EF4-FFF2-40B4-BE49-F238E27FC236}">
                <a16:creationId xmlns:a16="http://schemas.microsoft.com/office/drawing/2014/main" id="{19FD3323-63D8-CD44-9B8D-4F70A19641AA}"/>
              </a:ext>
            </a:extLst>
          </p:cNvPr>
          <p:cNvSpPr/>
          <p:nvPr/>
        </p:nvSpPr>
        <p:spPr>
          <a:xfrm>
            <a:off x="161513" y="237151"/>
            <a:ext cx="8164020" cy="830997"/>
          </a:xfrm>
          <a:prstGeom prst="rect">
            <a:avLst/>
          </a:prstGeom>
        </p:spPr>
        <p:txBody>
          <a:bodyPr wrap="square">
            <a:spAutoFit/>
          </a:bodyPr>
          <a:lstStyle/>
          <a:p>
            <a:r>
              <a:rPr lang="en-US" sz="2400" b="1" dirty="0">
                <a:solidFill>
                  <a:srgbClr val="C00000"/>
                </a:solidFill>
              </a:rPr>
              <a:t>COMEÇAR O MAIS CEDO POSSÍVEL …. COM?</a:t>
            </a:r>
          </a:p>
          <a:p>
            <a:r>
              <a:rPr lang="en-US" sz="2400" b="1" dirty="0">
                <a:solidFill>
                  <a:srgbClr val="C00000"/>
                </a:solidFill>
              </a:rPr>
              <a:t>REGIMES RECOMENDADOS EM 1ª LINHA</a:t>
            </a:r>
            <a:endParaRPr lang="pt-PT" sz="2400" dirty="0"/>
          </a:p>
        </p:txBody>
      </p:sp>
      <p:sp>
        <p:nvSpPr>
          <p:cNvPr id="14" name="TextBox 7">
            <a:extLst>
              <a:ext uri="{FF2B5EF4-FFF2-40B4-BE49-F238E27FC236}">
                <a16:creationId xmlns:a16="http://schemas.microsoft.com/office/drawing/2014/main" id="{C115EB8B-B75A-4B4A-B532-780FC2A3720D}"/>
              </a:ext>
            </a:extLst>
          </p:cNvPr>
          <p:cNvSpPr txBox="1"/>
          <p:nvPr/>
        </p:nvSpPr>
        <p:spPr>
          <a:xfrm>
            <a:off x="211155" y="5919774"/>
            <a:ext cx="11463439" cy="369332"/>
          </a:xfrm>
          <a:prstGeom prst="rect">
            <a:avLst/>
          </a:prstGeom>
          <a:noFill/>
        </p:spPr>
        <p:txBody>
          <a:bodyPr wrap="square" lIns="0" tIns="0" rIns="0" bIns="0" rtlCol="0">
            <a:spAutoFit/>
          </a:bodyPr>
          <a:lstStyle>
            <a:defPPr>
              <a:defRPr lang="pt-PT"/>
            </a:defPPr>
            <a:lvl1pPr fontAlgn="base">
              <a:defRPr sz="800">
                <a:solidFill>
                  <a:schemeClr val="tx1">
                    <a:lumMod val="50000"/>
                    <a:lumOff val="50000"/>
                  </a:schemeClr>
                </a:solidFill>
              </a:defRPr>
            </a:lvl1pPr>
          </a:lstStyle>
          <a:p>
            <a:r>
              <a:rPr lang="pt-PT" dirty="0">
                <a:solidFill>
                  <a:schemeClr val="tx1">
                    <a:lumMod val="65000"/>
                    <a:lumOff val="35000"/>
                  </a:schemeClr>
                </a:solidFill>
              </a:rPr>
              <a:t>* EACS: Para a infeção por VIH primária, deve-se considerar para o início do tratamento antes dos resultados de </a:t>
            </a:r>
            <a:r>
              <a:rPr lang="pt-PT" dirty="0" err="1">
                <a:solidFill>
                  <a:schemeClr val="tx1">
                    <a:lumMod val="65000"/>
                    <a:lumOff val="35000"/>
                  </a:schemeClr>
                </a:solidFill>
              </a:rPr>
              <a:t>genotipagem</a:t>
            </a:r>
            <a:r>
              <a:rPr lang="pt-PT" dirty="0">
                <a:solidFill>
                  <a:schemeClr val="tx1">
                    <a:lumMod val="65000"/>
                    <a:lumOff val="35000"/>
                  </a:schemeClr>
                </a:solidFill>
              </a:rPr>
              <a:t> uma combinação de TDF ou TAF, FTC, e  DRV/b ou DTG ou BIC</a:t>
            </a:r>
          </a:p>
          <a:p>
            <a:r>
              <a:rPr lang="pt-PT" altLang="en-US" dirty="0">
                <a:solidFill>
                  <a:schemeClr val="tx1">
                    <a:lumMod val="65000"/>
                    <a:lumOff val="35000"/>
                  </a:schemeClr>
                </a:solidFill>
              </a:rPr>
              <a:t>† 3TC pode ser substituído por FTC ou vice-versa</a:t>
            </a:r>
          </a:p>
          <a:p>
            <a:r>
              <a:rPr lang="pt-PT" dirty="0">
                <a:solidFill>
                  <a:schemeClr val="tx1">
                    <a:lumMod val="65000"/>
                    <a:lumOff val="35000"/>
                  </a:schemeClr>
                </a:solidFill>
              </a:rPr>
              <a:t>‡ Regimes adicionais que podem ser utilizados no início rápido incluem (DRV/r ou DRV/c) mais (TAF ou TDF) mais (3TC ou FTC) de acordo com a  DHHS e IP/p combinado com TDF/FTC ou TAF/FTC ou TDF/3TC, de acordo com a EACS</a:t>
            </a:r>
          </a:p>
        </p:txBody>
      </p:sp>
      <p:graphicFrame>
        <p:nvGraphicFramePr>
          <p:cNvPr id="17" name="Content Placeholder 5">
            <a:extLst>
              <a:ext uri="{FF2B5EF4-FFF2-40B4-BE49-F238E27FC236}">
                <a16:creationId xmlns:a16="http://schemas.microsoft.com/office/drawing/2014/main" id="{91E79018-D560-404F-80A6-D64F9DB59B4D}"/>
              </a:ext>
            </a:extLst>
          </p:cNvPr>
          <p:cNvGraphicFramePr>
            <a:graphicFrameLocks noChangeAspect="1"/>
          </p:cNvGraphicFramePr>
          <p:nvPr>
            <p:extLst>
              <p:ext uri="{D42A27DB-BD31-4B8C-83A1-F6EECF244321}">
                <p14:modId xmlns:p14="http://schemas.microsoft.com/office/powerpoint/2010/main" val="1446269700"/>
              </p:ext>
            </p:extLst>
          </p:nvPr>
        </p:nvGraphicFramePr>
        <p:xfrm>
          <a:off x="1082192" y="1052632"/>
          <a:ext cx="10379889" cy="3157519"/>
        </p:xfrm>
        <a:graphic>
          <a:graphicData uri="http://schemas.openxmlformats.org/drawingml/2006/table">
            <a:tbl>
              <a:tblPr firstRow="1" bandRow="1">
                <a:tableStyleId>{8EC20E35-A176-4012-BC5E-935CFFF8708E}</a:tableStyleId>
              </a:tblPr>
              <a:tblGrid>
                <a:gridCol w="2669628">
                  <a:extLst>
                    <a:ext uri="{9D8B030D-6E8A-4147-A177-3AD203B41FA5}">
                      <a16:colId xmlns:a16="http://schemas.microsoft.com/office/drawing/2014/main" val="20000"/>
                    </a:ext>
                  </a:extLst>
                </a:gridCol>
                <a:gridCol w="4014951">
                  <a:extLst>
                    <a:ext uri="{9D8B030D-6E8A-4147-A177-3AD203B41FA5}">
                      <a16:colId xmlns:a16="http://schemas.microsoft.com/office/drawing/2014/main" val="2590089294"/>
                    </a:ext>
                  </a:extLst>
                </a:gridCol>
                <a:gridCol w="3695310">
                  <a:extLst>
                    <a:ext uri="{9D8B030D-6E8A-4147-A177-3AD203B41FA5}">
                      <a16:colId xmlns:a16="http://schemas.microsoft.com/office/drawing/2014/main" val="3328695863"/>
                    </a:ext>
                  </a:extLst>
                </a:gridCol>
              </a:tblGrid>
              <a:tr h="404536">
                <a:tc>
                  <a:txBody>
                    <a:bodyPr/>
                    <a:lstStyle/>
                    <a:p>
                      <a:pPr marL="0" marR="0" lvl="0" indent="0" algn="ctr" defTabSz="914400" rtl="0" eaLnBrk="1" fontAlgn="auto" latinLnBrk="0" hangingPunct="1">
                        <a:lnSpc>
                          <a:spcPct val="90000"/>
                        </a:lnSpc>
                        <a:spcBef>
                          <a:spcPts val="1200"/>
                        </a:spcBef>
                        <a:spcAft>
                          <a:spcPts val="0"/>
                        </a:spcAft>
                        <a:buClr>
                          <a:srgbClr val="E2E2E2">
                            <a:lumMod val="75000"/>
                          </a:srgbClr>
                        </a:buClr>
                        <a:buSzPct val="90000"/>
                        <a:buFont typeface="Wingdings" panose="05000000000000000000" pitchFamily="2" charset="2"/>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IAS-USA 2022</a:t>
                      </a:r>
                      <a:r>
                        <a:rPr kumimoji="0" lang="en-US" sz="1800" b="1" i="0" u="none" strike="noStrike" kern="1200" cap="none" spc="0" normalizeH="0" baseline="30000" noProof="0" dirty="0">
                          <a:ln>
                            <a:noFill/>
                          </a:ln>
                          <a:solidFill>
                            <a:schemeClr val="bg1"/>
                          </a:solidFill>
                          <a:effectLst/>
                          <a:uLnTx/>
                          <a:uFillTx/>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DHHS 2023</a:t>
                      </a:r>
                      <a:r>
                        <a:rPr kumimoji="0" lang="en-GB" sz="1800" b="1" i="0" u="none" strike="noStrike" kern="1200" cap="none" spc="0" normalizeH="0" baseline="30000" noProof="0" dirty="0">
                          <a:ln>
                            <a:noFill/>
                          </a:ln>
                          <a:solidFill>
                            <a:prstClr val="white"/>
                          </a:solidFill>
                          <a:effectLst/>
                          <a:uLnTx/>
                          <a:uFillTx/>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EACS 2023</a:t>
                      </a:r>
                      <a:r>
                        <a:rPr kumimoji="0" lang="en-GB" sz="1800" b="1" i="0" u="none" strike="noStrike" kern="1200" cap="none" spc="0" normalizeH="0" baseline="30000" noProof="0" dirty="0">
                          <a:ln>
                            <a:noFill/>
                          </a:ln>
                          <a:solidFill>
                            <a:prstClr val="white"/>
                          </a:solidFill>
                          <a:effectLst/>
                          <a:uLnTx/>
                          <a:uFillTx/>
                          <a:latin typeface="+mn-lt"/>
                          <a:ea typeface="+mn-ea"/>
                          <a:cs typeface="+mn-cs"/>
                        </a:rPr>
                        <a:t>3*</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4962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sng" strike="noStrike" kern="1200" cap="none" normalizeH="0" baseline="0" dirty="0">
                          <a:ln>
                            <a:noFill/>
                          </a:ln>
                          <a:solidFill>
                            <a:schemeClr val="tx1"/>
                          </a:solidFill>
                          <a:effectLst/>
                          <a:latin typeface="+mn-lt"/>
                          <a:ea typeface="+mn-ea"/>
                          <a:cs typeface="+mn-cs"/>
                        </a:rPr>
                        <a:t>PARA A MAIORIA DAS PESSOAS COM VIH</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100" b="1" u="sng" strike="noStrike" kern="1200" cap="none" normalizeH="0" baseline="0" dirty="0">
                          <a:ln>
                            <a:noFill/>
                          </a:ln>
                          <a:solidFill>
                            <a:schemeClr val="tx1"/>
                          </a:solidFill>
                          <a:effectLst/>
                          <a:latin typeface="+mn-lt"/>
                          <a:ea typeface="+mn-ea"/>
                          <a:cs typeface="+mn-cs"/>
                        </a:rPr>
                        <a:t>PARA A MAIORIA DAS PESSOAS COM VIH SEM HISTÓRIA DE </a:t>
                      </a:r>
                      <a:r>
                        <a:rPr kumimoji="0" lang="pt-PT" sz="1100" b="1" u="sng" strike="noStrike" kern="1200" cap="none" normalizeH="0" baseline="0" dirty="0" err="1">
                          <a:ln>
                            <a:noFill/>
                          </a:ln>
                          <a:solidFill>
                            <a:schemeClr val="tx1"/>
                          </a:solidFill>
                          <a:effectLst/>
                          <a:latin typeface="+mn-lt"/>
                          <a:ea typeface="+mn-ea"/>
                          <a:cs typeface="+mn-cs"/>
                        </a:rPr>
                        <a:t>PrEP</a:t>
                      </a:r>
                      <a:r>
                        <a:rPr kumimoji="0" lang="pt-PT" sz="1100" b="1" u="sng" strike="noStrike" kern="1200" cap="none" normalizeH="0" baseline="0" dirty="0">
                          <a:ln>
                            <a:noFill/>
                          </a:ln>
                          <a:solidFill>
                            <a:schemeClr val="tx1"/>
                          </a:solidFill>
                          <a:effectLst/>
                          <a:latin typeface="+mn-lt"/>
                          <a:ea typeface="+mn-ea"/>
                          <a:cs typeface="+mn-cs"/>
                        </a:rPr>
                        <a:t> COM CAB-LA</a:t>
                      </a:r>
                      <a:endParaRPr kumimoji="0" lang="en-US" sz="1100" b="1" u="sng" strike="noStrike" kern="1200" cap="none" normalizeH="0" baseline="0" dirty="0">
                        <a:ln>
                          <a:noFill/>
                        </a:ln>
                        <a:solidFill>
                          <a:schemeClr val="tx1"/>
                        </a:solidFill>
                        <a:effectLst/>
                        <a:latin typeface="+mn-lt"/>
                        <a:ea typeface="+mn-ea"/>
                        <a:cs typeface="+mn-cs"/>
                      </a:endParaRP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sng" strike="noStrike" kern="1200" cap="none" normalizeH="0" baseline="0" dirty="0">
                          <a:ln>
                            <a:noFill/>
                          </a:ln>
                          <a:solidFill>
                            <a:schemeClr val="tx1"/>
                          </a:solidFill>
                          <a:effectLst/>
                          <a:latin typeface="+mn-lt"/>
                          <a:ea typeface="+mn-ea"/>
                          <a:cs typeface="+mn-cs"/>
                        </a:rPr>
                        <a:t>REGIMES RECOMENDADOS</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2502595"/>
                  </a:ext>
                </a:extLst>
              </a:tr>
              <a:tr h="308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BIC/FTC/TAF</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BIC/FTC/TAF</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BIC/FTC/TAF</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3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ea typeface="+mn-ea"/>
                          <a:cs typeface="+mn-cs"/>
                        </a:rPr>
                        <a:t>DTG + TXF/XTC</a:t>
                      </a:r>
                      <a:r>
                        <a:rPr kumimoji="0" lang="en-US" sz="1400" b="0" u="none" strike="noStrike" kern="1200" cap="none" normalizeH="0" baseline="0" dirty="0">
                          <a:ln>
                            <a:noFill/>
                          </a:ln>
                          <a:solidFill>
                            <a:schemeClr val="tx1"/>
                          </a:solidFill>
                          <a:effectLst/>
                          <a:highlight>
                            <a:srgbClr val="FFFF00"/>
                          </a:highlight>
                          <a:latin typeface="+mn-lt"/>
                          <a:ea typeface="+mn-ea"/>
                          <a:cs typeface="+mn-cs"/>
                        </a:rPr>
                        <a:t> </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rPr>
                        <a:t>DTG/3TC/ABC</a:t>
                      </a:r>
                      <a:endParaRPr lang="en-US" sz="1400" b="0" kern="1200" dirty="0">
                        <a:solidFill>
                          <a:schemeClr val="dk1"/>
                        </a:solidFill>
                        <a:latin typeface="+mn-lt"/>
                        <a:ea typeface="+mn-ea"/>
                        <a:cs typeface="+mn-cs"/>
                      </a:endParaRP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u="none" strike="noStrike" kern="1200" cap="none" normalizeH="0" baseline="0" dirty="0">
                          <a:ln>
                            <a:noFill/>
                          </a:ln>
                          <a:solidFill>
                            <a:schemeClr val="tx1"/>
                          </a:solidFill>
                          <a:effectLst/>
                          <a:latin typeface="+mn-lt"/>
                          <a:ea typeface="+mn-ea"/>
                          <a:cs typeface="+mn-cs"/>
                        </a:rPr>
                        <a:t>DTG + ABC/3TC or </a:t>
                      </a:r>
                      <a:r>
                        <a:rPr kumimoji="0" lang="en-US" sz="1400" b="0" u="none" strike="noStrike" kern="1200" cap="none" normalizeH="0" baseline="0" dirty="0">
                          <a:ln>
                            <a:noFill/>
                          </a:ln>
                          <a:solidFill>
                            <a:schemeClr val="tx1"/>
                          </a:solidFill>
                          <a:effectLst/>
                          <a:latin typeface="+mn-lt"/>
                        </a:rPr>
                        <a:t>DTG/ABC/3TC</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0651">
                <a:tc>
                  <a:txBody>
                    <a:bodyPr/>
                    <a:lstStyle/>
                    <a:p>
                      <a:pPr algn="ctr"/>
                      <a:r>
                        <a:rPr kumimoji="0" lang="it-IT" sz="1400" b="0" u="none" strike="noStrike" kern="1200" cap="none" normalizeH="0" baseline="0" dirty="0">
                          <a:ln>
                            <a:noFill/>
                          </a:ln>
                          <a:solidFill>
                            <a:schemeClr val="tx1"/>
                          </a:solidFill>
                          <a:effectLst/>
                          <a:latin typeface="+mn-lt"/>
                        </a:rPr>
                        <a:t>DTG/3TC </a:t>
                      </a:r>
                      <a:endParaRPr lang="en-US" sz="1400" b="0" dirty="0">
                        <a:latin typeface="+mn-lt"/>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rPr>
                        <a:t>DTG + (TAF or TDF) + (FTC or 3TC)</a:t>
                      </a:r>
                      <a:endParaRPr kumimoji="0" lang="it-IT" sz="1400" b="0" u="none" strike="noStrike" kern="1200" cap="none" normalizeH="0" baseline="0" dirty="0">
                        <a:ln>
                          <a:noFill/>
                        </a:ln>
                        <a:solidFill>
                          <a:schemeClr val="tx1"/>
                        </a:solidFill>
                        <a:effectLst/>
                        <a:latin typeface="+mn-lt"/>
                      </a:endParaRP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DTG + (</a:t>
                      </a:r>
                      <a:r>
                        <a:rPr kumimoji="0" lang="en-US" sz="1400" b="0" u="none" strike="noStrike" kern="1200" cap="none" normalizeH="0" baseline="0" dirty="0">
                          <a:ln>
                            <a:noFill/>
                          </a:ln>
                          <a:solidFill>
                            <a:schemeClr val="tx1"/>
                          </a:solidFill>
                          <a:effectLst/>
                        </a:rPr>
                        <a:t>TAF/FTC or TDF/XTC)</a:t>
                      </a:r>
                      <a:endParaRPr kumimoji="0" lang="it-IT" sz="1400" b="0" u="none" strike="noStrike" kern="1200" cap="none" normalizeH="0" baseline="0" dirty="0">
                        <a:ln>
                          <a:noFill/>
                        </a:ln>
                        <a:solidFill>
                          <a:schemeClr val="tx1"/>
                        </a:solidFill>
                        <a:effectLst/>
                        <a:latin typeface="+mn-lt"/>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8093">
                <a:tc>
                  <a:txBody>
                    <a:bodyPr/>
                    <a:lstStyle/>
                    <a:p>
                      <a:pPr algn="ctr"/>
                      <a:endParaRPr lang="en-US" sz="1400" b="0" dirty="0">
                        <a:latin typeface="+mn-lt"/>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latin typeface="+mn-lt"/>
                        </a:rPr>
                        <a:t>DTG/3TC</a:t>
                      </a:r>
                      <a:endParaRPr lang="en-US" sz="1400" b="0" kern="1200" dirty="0">
                        <a:solidFill>
                          <a:schemeClr val="dk1"/>
                        </a:solidFill>
                        <a:latin typeface="+mn-lt"/>
                        <a:ea typeface="+mn-ea"/>
                        <a:cs typeface="+mn-cs"/>
                      </a:endParaRPr>
                    </a:p>
                  </a:txBody>
                  <a:tcPr marL="68580" marR="68580" marT="34290" marB="3429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rPr>
                        <a:t>RAL + TAF/FTC or TDF/XTC </a:t>
                      </a:r>
                      <a:endParaRPr kumimoji="0" lang="en-US" sz="1400" b="0" u="none" strike="noStrike" kern="1200" cap="none" normalizeH="0" baseline="0" dirty="0">
                        <a:ln>
                          <a:noFill/>
                        </a:ln>
                        <a:solidFill>
                          <a:schemeClr val="tx1"/>
                        </a:solidFill>
                        <a:effectLst/>
                        <a:highlight>
                          <a:srgbClr val="FFFF00"/>
                        </a:highlight>
                        <a:latin typeface="+mn-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0359268"/>
                  </a:ext>
                </a:extLst>
              </a:tr>
              <a:tr h="308093">
                <a:tc>
                  <a:txBody>
                    <a:bodyPr/>
                    <a:lstStyle/>
                    <a:p>
                      <a:pPr algn="ctr"/>
                      <a:endParaRPr lang="en-US" sz="1400" b="0" dirty="0">
                        <a:latin typeface="+mn-lt"/>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u="sng" strike="noStrike" kern="1200" cap="none" normalizeH="0" baseline="0" dirty="0">
                          <a:ln>
                            <a:noFill/>
                          </a:ln>
                          <a:solidFill>
                            <a:schemeClr val="tx1"/>
                          </a:solidFill>
                          <a:effectLst/>
                        </a:rPr>
                        <a:t>FOR MOST PEOPLE WITH HIV WITH A HISTORY OF CAB-LA </a:t>
                      </a:r>
                      <a:r>
                        <a:rPr kumimoji="0" lang="en-US" sz="1000" b="1" u="sng" strike="noStrike" kern="1200" cap="none" normalizeH="0" baseline="0" dirty="0" err="1">
                          <a:ln>
                            <a:noFill/>
                          </a:ln>
                          <a:solidFill>
                            <a:schemeClr val="tx1"/>
                          </a:solidFill>
                          <a:effectLst/>
                        </a:rPr>
                        <a:t>PrEP</a:t>
                      </a:r>
                      <a:endParaRPr kumimoji="0" lang="en-US" sz="1000" b="1" u="none" strike="noStrike" kern="1200" cap="none" normalizeH="0" baseline="30000" dirty="0">
                        <a:ln>
                          <a:noFill/>
                        </a:ln>
                        <a:solidFill>
                          <a:srgbClr val="0972C9"/>
                        </a:solidFill>
                        <a:effectLst/>
                        <a:latin typeface="+mn-lt"/>
                        <a:ea typeface="+mn-ea"/>
                        <a:cs typeface="+mn-cs"/>
                      </a:endParaRPr>
                    </a:p>
                  </a:txBody>
                  <a:tcPr marL="92378" marR="92378" marT="46172" marB="4617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ea typeface="+mn-ea"/>
                          <a:cs typeface="+mn-cs"/>
                        </a:rPr>
                        <a:t>XTC + DTG or 3TC/DTG</a:t>
                      </a:r>
                      <a:endParaRPr kumimoji="0" lang="en-US" sz="1400" b="0" u="none" strike="noStrike" kern="1200" cap="none" normalizeH="0" baseline="30000" dirty="0">
                        <a:ln>
                          <a:noFill/>
                        </a:ln>
                        <a:solidFill>
                          <a:srgbClr val="0972C9"/>
                        </a:solidFill>
                        <a:effectLst/>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6209902"/>
                  </a:ext>
                </a:extLst>
              </a:tr>
              <a:tr h="308093">
                <a:tc>
                  <a:txBody>
                    <a:bodyPr/>
                    <a:lstStyle/>
                    <a:p>
                      <a:pPr algn="ctr"/>
                      <a:endParaRPr lang="en-US" sz="1400" b="0" dirty="0">
                        <a:latin typeface="+mn-lt"/>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u="none" strike="noStrike" kern="1200" cap="none" normalizeH="0" baseline="0" dirty="0" err="1">
                          <a:ln>
                            <a:noFill/>
                          </a:ln>
                          <a:effectLst/>
                        </a:rPr>
                        <a:t>bDRV</a:t>
                      </a:r>
                      <a:r>
                        <a:rPr kumimoji="0" lang="en-US" sz="1400" b="0" u="none" strike="noStrike" kern="1200" cap="none" normalizeH="0" baseline="0" dirty="0">
                          <a:ln>
                            <a:noFill/>
                          </a:ln>
                          <a:effectLst/>
                        </a:rPr>
                        <a:t> + </a:t>
                      </a:r>
                      <a:r>
                        <a:rPr kumimoji="0" lang="en-US" sz="1400" b="0" u="none" strike="noStrike" kern="1200" cap="none" normalizeH="0" baseline="0" dirty="0">
                          <a:ln>
                            <a:noFill/>
                          </a:ln>
                          <a:solidFill>
                            <a:schemeClr val="tx1"/>
                          </a:solidFill>
                          <a:effectLst/>
                        </a:rPr>
                        <a:t>(TAF or TDF) + (FTC or 3TC)</a:t>
                      </a:r>
                      <a:endParaRPr kumimoji="0" lang="en-US" sz="1400" b="0" u="none" strike="noStrike" kern="1200" cap="none" normalizeH="0" baseline="30000" dirty="0">
                        <a:ln>
                          <a:noFill/>
                        </a:ln>
                        <a:solidFill>
                          <a:schemeClr val="tx1"/>
                        </a:solidFill>
                        <a:effectLst/>
                        <a:latin typeface="+mn-lt"/>
                        <a:ea typeface="+mn-ea"/>
                        <a:cs typeface="+mn-cs"/>
                      </a:endParaRPr>
                    </a:p>
                  </a:txBody>
                  <a:tcPr marL="92362" marR="92362" marT="46198" marB="461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lang="en-US" sz="1400" b="0" dirty="0">
                          <a:solidFill>
                            <a:schemeClr val="tx1"/>
                          </a:solidFill>
                        </a:rPr>
                        <a:t>DOR + (TAF/FTC or TDF/XTC) or TDF</a:t>
                      </a:r>
                      <a:r>
                        <a:rPr lang="en-US" sz="1400" b="1" dirty="0">
                          <a:solidFill>
                            <a:schemeClr val="tx1"/>
                          </a:solidFill>
                        </a:rPr>
                        <a:t>/</a:t>
                      </a:r>
                      <a:r>
                        <a:rPr lang="en-US" sz="1400" b="0" dirty="0">
                          <a:solidFill>
                            <a:schemeClr val="tx1"/>
                          </a:solidFill>
                        </a:rPr>
                        <a:t>3TC/DOR</a:t>
                      </a:r>
                      <a:endParaRPr kumimoji="0" lang="en-US" sz="14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6023138"/>
                  </a:ext>
                </a:extLst>
              </a:tr>
            </a:tbl>
          </a:graphicData>
        </a:graphic>
      </p:graphicFrame>
    </p:spTree>
    <p:extLst>
      <p:ext uri="{BB962C8B-B14F-4D97-AF65-F5344CB8AC3E}">
        <p14:creationId xmlns:p14="http://schemas.microsoft.com/office/powerpoint/2010/main" val="281227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F1353B-E1A1-D042-8787-920A6B481A4B}"/>
              </a:ext>
            </a:extLst>
          </p:cNvPr>
          <p:cNvSpPr/>
          <p:nvPr/>
        </p:nvSpPr>
        <p:spPr>
          <a:xfrm flipH="1">
            <a:off x="632012" y="1414476"/>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2" name="Rectangle 11">
            <a:extLst>
              <a:ext uri="{FF2B5EF4-FFF2-40B4-BE49-F238E27FC236}">
                <a16:creationId xmlns:a16="http://schemas.microsoft.com/office/drawing/2014/main" id="{F9BEEAC2-04BB-7042-ADCB-A524F84F0FD7}"/>
              </a:ext>
            </a:extLst>
          </p:cNvPr>
          <p:cNvSpPr/>
          <p:nvPr/>
        </p:nvSpPr>
        <p:spPr>
          <a:xfrm flipH="1">
            <a:off x="632012" y="2404797"/>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3" name="Rectangle 12">
            <a:extLst>
              <a:ext uri="{FF2B5EF4-FFF2-40B4-BE49-F238E27FC236}">
                <a16:creationId xmlns:a16="http://schemas.microsoft.com/office/drawing/2014/main" id="{8DD3998B-1BFC-3D42-94B0-D506766CF048}"/>
              </a:ext>
            </a:extLst>
          </p:cNvPr>
          <p:cNvSpPr/>
          <p:nvPr/>
        </p:nvSpPr>
        <p:spPr>
          <a:xfrm flipH="1">
            <a:off x="632012" y="3395118"/>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4" name="Rectangle 13">
            <a:extLst>
              <a:ext uri="{FF2B5EF4-FFF2-40B4-BE49-F238E27FC236}">
                <a16:creationId xmlns:a16="http://schemas.microsoft.com/office/drawing/2014/main" id="{9044124A-D2C1-894B-A684-4E50143D2BD0}"/>
              </a:ext>
            </a:extLst>
          </p:cNvPr>
          <p:cNvSpPr/>
          <p:nvPr/>
        </p:nvSpPr>
        <p:spPr>
          <a:xfrm flipH="1">
            <a:off x="632012" y="4385439"/>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5" name="Rectangle 14">
            <a:extLst>
              <a:ext uri="{FF2B5EF4-FFF2-40B4-BE49-F238E27FC236}">
                <a16:creationId xmlns:a16="http://schemas.microsoft.com/office/drawing/2014/main" id="{9E7FF02C-AA6B-9D45-A4EE-FEB288FEA9B9}"/>
              </a:ext>
            </a:extLst>
          </p:cNvPr>
          <p:cNvSpPr/>
          <p:nvPr/>
        </p:nvSpPr>
        <p:spPr>
          <a:xfrm flipH="1">
            <a:off x="632012" y="5375759"/>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3" name="TextBox 11">
            <a:extLst>
              <a:ext uri="{FF2B5EF4-FFF2-40B4-BE49-F238E27FC236}">
                <a16:creationId xmlns:a16="http://schemas.microsoft.com/office/drawing/2014/main" id="{759F9909-6353-4345-8A11-25F9C90A0B93}"/>
              </a:ext>
            </a:extLst>
          </p:cNvPr>
          <p:cNvSpPr txBox="1"/>
          <p:nvPr/>
        </p:nvSpPr>
        <p:spPr>
          <a:xfrm>
            <a:off x="362045" y="6620849"/>
            <a:ext cx="8656446" cy="246221"/>
          </a:xfrm>
          <a:prstGeom prst="rect">
            <a:avLst/>
          </a:prstGeom>
          <a:noFill/>
        </p:spPr>
        <p:txBody>
          <a:bodyPr wrap="square" lIns="0" tIns="0" rIns="0" bIns="0" rtlCol="0">
            <a:spAutoFit/>
          </a:bodyPr>
          <a:lstStyle/>
          <a:p>
            <a:pPr fontAlgn="base"/>
            <a:r>
              <a:rPr lang="en-US" altLang="en-US" sz="800" dirty="0">
                <a:solidFill>
                  <a:schemeClr val="tx1">
                    <a:lumMod val="65000"/>
                    <a:lumOff val="35000"/>
                  </a:schemeClr>
                </a:solidFill>
                <a:cs typeface="Arial" charset="0"/>
              </a:rPr>
              <a:t>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65000"/>
                    <a:lumOff val="35000"/>
                  </a:schemeClr>
                </a:solidFill>
                <a:cs typeface="Arial" charset="0"/>
                <a:hlinkClick r:id="rId3"/>
              </a:rPr>
              <a:t>https://www.eacsociety.org/guidelines/eacs-guidelines/</a:t>
            </a:r>
            <a:r>
              <a:rPr lang="en-US" altLang="en-US" sz="800" dirty="0">
                <a:solidFill>
                  <a:schemeClr val="tx1">
                    <a:lumMod val="65000"/>
                    <a:lumOff val="35000"/>
                  </a:schemeClr>
                </a:solidFill>
                <a:cs typeface="Arial" charset="0"/>
              </a:rPr>
              <a:t> </a:t>
            </a:r>
            <a:endParaRPr lang="en-US" altLang="en-US" sz="800" dirty="0">
              <a:solidFill>
                <a:schemeClr val="tx1">
                  <a:lumMod val="50000"/>
                  <a:lumOff val="50000"/>
                </a:schemeClr>
              </a:solidFill>
              <a:cs typeface="Arial" charset="0"/>
            </a:endParaRPr>
          </a:p>
          <a:p>
            <a:pPr>
              <a:defRPr/>
            </a:pPr>
            <a:endParaRPr lang="en-US" sz="800" dirty="0">
              <a:solidFill>
                <a:schemeClr val="tx1">
                  <a:lumMod val="50000"/>
                  <a:lumOff val="50000"/>
                </a:schemeClr>
              </a:solidFill>
            </a:endParaRPr>
          </a:p>
        </p:txBody>
      </p:sp>
      <p:sp>
        <p:nvSpPr>
          <p:cNvPr id="6" name="Rectangle 4">
            <a:extLst>
              <a:ext uri="{FF2B5EF4-FFF2-40B4-BE49-F238E27FC236}">
                <a16:creationId xmlns:a16="http://schemas.microsoft.com/office/drawing/2014/main" id="{469E62AB-217D-7F47-9CDD-D4A96262C3A8}"/>
              </a:ext>
            </a:extLst>
          </p:cNvPr>
          <p:cNvSpPr/>
          <p:nvPr/>
        </p:nvSpPr>
        <p:spPr>
          <a:xfrm>
            <a:off x="161512" y="237151"/>
            <a:ext cx="9708201" cy="830997"/>
          </a:xfrm>
          <a:prstGeom prst="rect">
            <a:avLst/>
          </a:prstGeom>
        </p:spPr>
        <p:txBody>
          <a:bodyPr wrap="square">
            <a:spAutoFit/>
          </a:bodyPr>
          <a:lstStyle/>
          <a:p>
            <a:r>
              <a:rPr lang="pt-PT" sz="2400" b="1" dirty="0">
                <a:solidFill>
                  <a:srgbClr val="C00000"/>
                </a:solidFill>
              </a:rPr>
              <a:t>REGIMES ANTIRRETROVÍRICOS E INÍCIO RÁPIDO DE TRATAMENTO</a:t>
            </a:r>
          </a:p>
          <a:p>
            <a:r>
              <a:rPr lang="pt-PT" sz="2400" b="1" dirty="0">
                <a:solidFill>
                  <a:srgbClr val="C00000"/>
                </a:solidFill>
              </a:rPr>
              <a:t>AVALIAÇÃO LABORATORIAL BASAL </a:t>
            </a:r>
          </a:p>
        </p:txBody>
      </p:sp>
      <p:pic>
        <p:nvPicPr>
          <p:cNvPr id="20" name="Graphic 19">
            <a:extLst>
              <a:ext uri="{FF2B5EF4-FFF2-40B4-BE49-F238E27FC236}">
                <a16:creationId xmlns:a16="http://schemas.microsoft.com/office/drawing/2014/main" id="{4C837900-8BE1-284B-B073-C862236A005E}"/>
              </a:ext>
            </a:extLst>
          </p:cNvPr>
          <p:cNvPicPr>
            <a:picLocks noChangeAspect="1"/>
          </p:cNvPicPr>
          <p:nvPr/>
        </p:nvPicPr>
        <p:blipFill rotWithShape="1">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229" t="17489" r="26029" b="30397"/>
          <a:stretch/>
        </p:blipFill>
        <p:spPr>
          <a:xfrm>
            <a:off x="6424551" y="1498644"/>
            <a:ext cx="5135437" cy="4706214"/>
          </a:xfrm>
          <a:prstGeom prst="rect">
            <a:avLst/>
          </a:prstGeom>
        </p:spPr>
      </p:pic>
      <p:sp>
        <p:nvSpPr>
          <p:cNvPr id="5" name="Rectangle 4"/>
          <p:cNvSpPr/>
          <p:nvPr/>
        </p:nvSpPr>
        <p:spPr>
          <a:xfrm>
            <a:off x="719096" y="5513309"/>
            <a:ext cx="10623818" cy="553998"/>
          </a:xfrm>
          <a:prstGeom prst="rect">
            <a:avLst/>
          </a:prstGeom>
        </p:spPr>
        <p:txBody>
          <a:bodyPr wrap="square">
            <a:spAutoFit/>
          </a:bodyPr>
          <a:lstStyle/>
          <a:p>
            <a:r>
              <a:rPr lang="pt-PT" sz="1500" b="1" dirty="0">
                <a:solidFill>
                  <a:srgbClr val="000000"/>
                </a:solidFill>
              </a:rPr>
              <a:t>NECESSIDADE CONCOMITANTE DE TRATAMENTO DE IO / ESTADOS COMÓRBIDOS</a:t>
            </a:r>
          </a:p>
          <a:p>
            <a:r>
              <a:rPr lang="pt-PT" sz="1500" dirty="0">
                <a:solidFill>
                  <a:srgbClr val="000000"/>
                </a:solidFill>
              </a:rPr>
              <a:t>Escolha do regime fundamentada em potenciais interações medicamentosas.</a:t>
            </a:r>
            <a:endParaRPr lang="pt-PT" sz="1500" i="1" dirty="0"/>
          </a:p>
        </p:txBody>
      </p:sp>
      <p:sp>
        <p:nvSpPr>
          <p:cNvPr id="16" name="Rectangle 15">
            <a:extLst>
              <a:ext uri="{FF2B5EF4-FFF2-40B4-BE49-F238E27FC236}">
                <a16:creationId xmlns:a16="http://schemas.microsoft.com/office/drawing/2014/main" id="{962D9AFD-5B22-CD48-AB0F-79A3C8AAAD82}"/>
              </a:ext>
            </a:extLst>
          </p:cNvPr>
          <p:cNvSpPr/>
          <p:nvPr/>
        </p:nvSpPr>
        <p:spPr>
          <a:xfrm>
            <a:off x="719096" y="1458744"/>
            <a:ext cx="9223190" cy="784830"/>
          </a:xfrm>
          <a:prstGeom prst="rect">
            <a:avLst/>
          </a:prstGeom>
        </p:spPr>
        <p:txBody>
          <a:bodyPr wrap="square">
            <a:spAutoFit/>
          </a:bodyPr>
          <a:lstStyle/>
          <a:p>
            <a:r>
              <a:rPr lang="pt-PT" sz="1500" b="1" dirty="0">
                <a:solidFill>
                  <a:srgbClr val="000000"/>
                </a:solidFill>
              </a:rPr>
              <a:t>AVALIAÇÃO CLÍNICA E LABORATORIAL BASAL</a:t>
            </a:r>
          </a:p>
          <a:p>
            <a:r>
              <a:rPr lang="pt-PT" sz="1500" dirty="0">
                <a:solidFill>
                  <a:srgbClr val="000000"/>
                </a:solidFill>
              </a:rPr>
              <a:t>Escolha do regime fundamentada em potenciais toxicidades de acordo com a presença / ausência de </a:t>
            </a:r>
            <a:r>
              <a:rPr lang="pt-PT" sz="1500" dirty="0" err="1">
                <a:solidFill>
                  <a:srgbClr val="000000"/>
                </a:solidFill>
              </a:rPr>
              <a:t>comorbilidades</a:t>
            </a:r>
            <a:r>
              <a:rPr lang="pt-PT" sz="1500" dirty="0">
                <a:solidFill>
                  <a:srgbClr val="000000"/>
                </a:solidFill>
              </a:rPr>
              <a:t> e alterações laboratoriais.</a:t>
            </a:r>
          </a:p>
        </p:txBody>
      </p:sp>
      <p:sp>
        <p:nvSpPr>
          <p:cNvPr id="17" name="Rectangle 16">
            <a:extLst>
              <a:ext uri="{FF2B5EF4-FFF2-40B4-BE49-F238E27FC236}">
                <a16:creationId xmlns:a16="http://schemas.microsoft.com/office/drawing/2014/main" id="{D433A570-7358-214C-83FA-2E224F5CF9B4}"/>
              </a:ext>
            </a:extLst>
          </p:cNvPr>
          <p:cNvSpPr/>
          <p:nvPr/>
        </p:nvSpPr>
        <p:spPr>
          <a:xfrm>
            <a:off x="719096" y="2540599"/>
            <a:ext cx="10623818" cy="553998"/>
          </a:xfrm>
          <a:prstGeom prst="rect">
            <a:avLst/>
          </a:prstGeom>
        </p:spPr>
        <p:txBody>
          <a:bodyPr wrap="square">
            <a:spAutoFit/>
          </a:bodyPr>
          <a:lstStyle/>
          <a:p>
            <a:r>
              <a:rPr lang="pt-PT" sz="1500" b="1" dirty="0">
                <a:solidFill>
                  <a:srgbClr val="000000"/>
                </a:solidFill>
              </a:rPr>
              <a:t>ALELO HLA*B5701</a:t>
            </a:r>
          </a:p>
          <a:p>
            <a:r>
              <a:rPr lang="pt-PT" sz="1500" dirty="0">
                <a:solidFill>
                  <a:srgbClr val="000000"/>
                </a:solidFill>
              </a:rPr>
              <a:t>Regimes não baseados em ABC.</a:t>
            </a:r>
          </a:p>
        </p:txBody>
      </p:sp>
      <p:sp>
        <p:nvSpPr>
          <p:cNvPr id="18" name="Rectangle 17">
            <a:extLst>
              <a:ext uri="{FF2B5EF4-FFF2-40B4-BE49-F238E27FC236}">
                <a16:creationId xmlns:a16="http://schemas.microsoft.com/office/drawing/2014/main" id="{BE2454FC-76EA-2440-8C15-53A73F2C5FB7}"/>
              </a:ext>
            </a:extLst>
          </p:cNvPr>
          <p:cNvSpPr/>
          <p:nvPr/>
        </p:nvSpPr>
        <p:spPr>
          <a:xfrm>
            <a:off x="719096" y="3434405"/>
            <a:ext cx="10623818" cy="784830"/>
          </a:xfrm>
          <a:prstGeom prst="rect">
            <a:avLst/>
          </a:prstGeom>
        </p:spPr>
        <p:txBody>
          <a:bodyPr wrap="square">
            <a:spAutoFit/>
          </a:bodyPr>
          <a:lstStyle/>
          <a:p>
            <a:r>
              <a:rPr lang="pt-PT" sz="1500" b="1" dirty="0">
                <a:solidFill>
                  <a:srgbClr val="000000"/>
                </a:solidFill>
              </a:rPr>
              <a:t>TESTE GENOTÍPICO DE RESISTÊNCIAS</a:t>
            </a:r>
          </a:p>
          <a:p>
            <a:r>
              <a:rPr lang="pt-PT" sz="1500" dirty="0">
                <a:solidFill>
                  <a:srgbClr val="000000"/>
                </a:solidFill>
              </a:rPr>
              <a:t>Regime de elevada barreira genética.</a:t>
            </a:r>
          </a:p>
          <a:p>
            <a:r>
              <a:rPr lang="pt-PT" sz="1500" dirty="0">
                <a:solidFill>
                  <a:srgbClr val="000000"/>
                </a:solidFill>
              </a:rPr>
              <a:t>Baseado em 2 INTR associados a INSTI de 2ª geração (DTG, BIC) ou IP (DRV/c ou DRV/r).</a:t>
            </a:r>
          </a:p>
        </p:txBody>
      </p:sp>
      <p:sp>
        <p:nvSpPr>
          <p:cNvPr id="19" name="Rectangle 18">
            <a:extLst>
              <a:ext uri="{FF2B5EF4-FFF2-40B4-BE49-F238E27FC236}">
                <a16:creationId xmlns:a16="http://schemas.microsoft.com/office/drawing/2014/main" id="{CDB489DA-7C2F-3E4D-BB27-5B927E0B3CA2}"/>
              </a:ext>
            </a:extLst>
          </p:cNvPr>
          <p:cNvSpPr/>
          <p:nvPr/>
        </p:nvSpPr>
        <p:spPr>
          <a:xfrm>
            <a:off x="719096" y="4540852"/>
            <a:ext cx="10623818" cy="553998"/>
          </a:xfrm>
          <a:prstGeom prst="rect">
            <a:avLst/>
          </a:prstGeom>
        </p:spPr>
        <p:txBody>
          <a:bodyPr wrap="square">
            <a:spAutoFit/>
          </a:bodyPr>
          <a:lstStyle/>
          <a:p>
            <a:r>
              <a:rPr lang="pt-PT" sz="1500" b="1" dirty="0">
                <a:solidFill>
                  <a:srgbClr val="000000"/>
                </a:solidFill>
              </a:rPr>
              <a:t>ESTADO SEROLÓGICO VHB</a:t>
            </a:r>
          </a:p>
          <a:p>
            <a:r>
              <a:rPr lang="pt-PT" sz="1500" dirty="0">
                <a:solidFill>
                  <a:srgbClr val="000000"/>
                </a:solidFill>
              </a:rPr>
              <a:t>Regime baseado em TDF/FTC ou TAF/FTC.</a:t>
            </a:r>
          </a:p>
        </p:txBody>
      </p:sp>
      <p:sp>
        <p:nvSpPr>
          <p:cNvPr id="22" name="Rectangle 9">
            <a:extLst>
              <a:ext uri="{FF2B5EF4-FFF2-40B4-BE49-F238E27FC236}">
                <a16:creationId xmlns:a16="http://schemas.microsoft.com/office/drawing/2014/main" id="{FA1F139B-4337-4DFD-827D-66545318FF1C}"/>
              </a:ext>
            </a:extLst>
          </p:cNvPr>
          <p:cNvSpPr/>
          <p:nvPr/>
        </p:nvSpPr>
        <p:spPr>
          <a:xfrm>
            <a:off x="275301" y="6340660"/>
            <a:ext cx="9144000" cy="215444"/>
          </a:xfrm>
          <a:prstGeom prst="rect">
            <a:avLst/>
          </a:prstGeom>
        </p:spPr>
        <p:txBody>
          <a:bodyPr wrap="square">
            <a:spAutoFit/>
          </a:bodyPr>
          <a:lstStyle/>
          <a:p>
            <a:r>
              <a:rPr lang="pt-PT" sz="800" dirty="0">
                <a:solidFill>
                  <a:schemeClr val="tx1">
                    <a:lumMod val="65000"/>
                    <a:lumOff val="35000"/>
                  </a:schemeClr>
                </a:solidFill>
              </a:rPr>
              <a:t>IO, infeção oportunista</a:t>
            </a:r>
          </a:p>
        </p:txBody>
      </p:sp>
    </p:spTree>
    <p:extLst>
      <p:ext uri="{BB962C8B-B14F-4D97-AF65-F5344CB8AC3E}">
        <p14:creationId xmlns:p14="http://schemas.microsoft.com/office/powerpoint/2010/main" val="292419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2108" y="2552673"/>
            <a:ext cx="8905892" cy="3139321"/>
          </a:xfrm>
          <a:prstGeom prst="rect">
            <a:avLst/>
          </a:prstGeom>
        </p:spPr>
        <p:txBody>
          <a:bodyPr wrap="square">
            <a:spAutoFit/>
          </a:bodyPr>
          <a:lstStyle/>
          <a:p>
            <a:pPr algn="ctr"/>
            <a:r>
              <a:rPr lang="en-US" sz="2400" b="1" dirty="0">
                <a:solidFill>
                  <a:srgbClr val="000000"/>
                </a:solidFill>
              </a:rPr>
              <a:t>SEMPRE QUE A INFEÇÃO POR VIH É DIAGNOSTICADA</a:t>
            </a:r>
          </a:p>
          <a:p>
            <a:pPr algn="ctr"/>
            <a:endParaRPr lang="en-US" b="1" dirty="0">
              <a:solidFill>
                <a:srgbClr val="C00000"/>
              </a:solidFill>
            </a:endParaRPr>
          </a:p>
          <a:p>
            <a:pPr algn="ctr"/>
            <a:r>
              <a:rPr lang="en-US" b="1" dirty="0">
                <a:solidFill>
                  <a:srgbClr val="C00000"/>
                </a:solidFill>
              </a:rPr>
              <a:t>RECOMENDAÇÃO DE TRATAMENTO UNIVERSAL</a:t>
            </a:r>
          </a:p>
          <a:p>
            <a:pPr algn="ctr"/>
            <a:r>
              <a:rPr lang="en-US" b="1" i="1" dirty="0">
                <a:solidFill>
                  <a:srgbClr val="C00000"/>
                </a:solidFill>
              </a:rPr>
              <a:t>TREATMENT AS PREVENTION</a:t>
            </a:r>
            <a:r>
              <a:rPr lang="en-US" dirty="0">
                <a:solidFill>
                  <a:srgbClr val="C00000"/>
                </a:solidFill>
              </a:rPr>
              <a:t>  </a:t>
            </a:r>
            <a:endParaRPr lang="pt-PT" dirty="0">
              <a:solidFill>
                <a:srgbClr val="C00000"/>
              </a:solidFill>
            </a:endParaRPr>
          </a:p>
          <a:p>
            <a:pPr algn="ctr"/>
            <a:endParaRPr lang="en-US" dirty="0">
              <a:solidFill>
                <a:srgbClr val="000000"/>
              </a:solidFill>
            </a:endParaRPr>
          </a:p>
          <a:p>
            <a:pPr algn="ctr"/>
            <a:endParaRPr lang="en-US" dirty="0">
              <a:solidFill>
                <a:srgbClr val="000000"/>
              </a:solidFill>
            </a:endParaRPr>
          </a:p>
          <a:p>
            <a:pPr algn="ctr"/>
            <a:r>
              <a:rPr lang="en-US" sz="2400" b="1" dirty="0">
                <a:solidFill>
                  <a:srgbClr val="000000"/>
                </a:solidFill>
              </a:rPr>
              <a:t>SEMPRE QUE A PESSOA INFETADA CONCORDA E </a:t>
            </a:r>
          </a:p>
          <a:p>
            <a:pPr algn="ctr"/>
            <a:r>
              <a:rPr lang="en-US" sz="2400" b="1" dirty="0">
                <a:solidFill>
                  <a:srgbClr val="000000"/>
                </a:solidFill>
              </a:rPr>
              <a:t>COMPREENDE OS BENEFÍCIOS DO TRATAMENTO</a:t>
            </a:r>
            <a:endParaRPr lang="en-US" dirty="0">
              <a:solidFill>
                <a:srgbClr val="000000"/>
              </a:solidFill>
            </a:endParaRPr>
          </a:p>
          <a:p>
            <a:pPr algn="ctr"/>
            <a:endParaRPr lang="en-US" b="1" dirty="0">
              <a:solidFill>
                <a:srgbClr val="C00000"/>
              </a:solidFill>
            </a:endParaRPr>
          </a:p>
          <a:p>
            <a:pPr algn="ctr"/>
            <a:r>
              <a:rPr lang="en-US" b="1" dirty="0">
                <a:solidFill>
                  <a:srgbClr val="C00000"/>
                </a:solidFill>
              </a:rPr>
              <a:t>EMPODERAMENTO DA PESSOA QUE VIVE COM VIH</a:t>
            </a:r>
            <a:endParaRPr lang="en-US" dirty="0">
              <a:solidFill>
                <a:srgbClr val="000000"/>
              </a:solidFill>
            </a:endParaRPr>
          </a:p>
        </p:txBody>
      </p:sp>
      <p:sp>
        <p:nvSpPr>
          <p:cNvPr id="3" name="TextBox 11">
            <a:extLst>
              <a:ext uri="{FF2B5EF4-FFF2-40B4-BE49-F238E27FC236}">
                <a16:creationId xmlns:a16="http://schemas.microsoft.com/office/drawing/2014/main" id="{F2A64DC6-C14D-431B-8512-1FC615B1950F}"/>
              </a:ext>
            </a:extLst>
          </p:cNvPr>
          <p:cNvSpPr txBox="1"/>
          <p:nvPr/>
        </p:nvSpPr>
        <p:spPr>
          <a:xfrm>
            <a:off x="333696" y="6509430"/>
            <a:ext cx="8656446" cy="292388"/>
          </a:xfrm>
          <a:prstGeom prst="rect">
            <a:avLst/>
          </a:prstGeom>
          <a:noFill/>
        </p:spPr>
        <p:txBody>
          <a:bodyPr wrap="square" lIns="0" tIns="0" rIns="0" bIns="0" rtlCol="0">
            <a:spAutoFit/>
          </a:bodyPr>
          <a:lstStyle/>
          <a:p>
            <a:pPr fontAlgn="base"/>
            <a:r>
              <a:rPr lang="pt-PT" sz="800" dirty="0">
                <a:solidFill>
                  <a:schemeClr val="tx1">
                    <a:lumMod val="65000"/>
                    <a:lumOff val="35000"/>
                  </a:schemeClr>
                </a:solidFill>
              </a:rPr>
              <a:t>Opinião de perito</a:t>
            </a:r>
            <a:endParaRPr lang="en-US" altLang="en-US" sz="800" dirty="0">
              <a:solidFill>
                <a:schemeClr val="tx1">
                  <a:lumMod val="65000"/>
                  <a:lumOff val="35000"/>
                </a:schemeClr>
              </a:solidFill>
              <a:cs typeface="Arial" charset="0"/>
            </a:endParaRPr>
          </a:p>
          <a:p>
            <a:pPr>
              <a:defRPr/>
            </a:pPr>
            <a:endParaRPr lang="en-US" sz="1100" dirty="0">
              <a:solidFill>
                <a:schemeClr val="tx1">
                  <a:lumMod val="50000"/>
                  <a:lumOff val="50000"/>
                </a:schemeClr>
              </a:solidFill>
            </a:endParaRPr>
          </a:p>
        </p:txBody>
      </p:sp>
      <p:sp>
        <p:nvSpPr>
          <p:cNvPr id="6" name="Rectangle 4">
            <a:extLst>
              <a:ext uri="{FF2B5EF4-FFF2-40B4-BE49-F238E27FC236}">
                <a16:creationId xmlns:a16="http://schemas.microsoft.com/office/drawing/2014/main" id="{2FD29D60-D7B9-3D41-9CF6-644A26102D67}"/>
              </a:ext>
            </a:extLst>
          </p:cNvPr>
          <p:cNvSpPr/>
          <p:nvPr/>
        </p:nvSpPr>
        <p:spPr>
          <a:xfrm>
            <a:off x="173787" y="1516251"/>
            <a:ext cx="11844426" cy="830997"/>
          </a:xfrm>
          <a:prstGeom prst="rect">
            <a:avLst/>
          </a:prstGeom>
        </p:spPr>
        <p:txBody>
          <a:bodyPr wrap="square">
            <a:spAutoFit/>
          </a:bodyPr>
          <a:lstStyle/>
          <a:p>
            <a:pPr algn="ctr"/>
            <a:r>
              <a:rPr lang="en-US" sz="4800" b="1" dirty="0">
                <a:solidFill>
                  <a:srgbClr val="C00000"/>
                </a:solidFill>
              </a:rPr>
              <a:t>…É RECOMENDADO</a:t>
            </a:r>
          </a:p>
        </p:txBody>
      </p:sp>
      <p:sp>
        <p:nvSpPr>
          <p:cNvPr id="7" name="Rectangle 4">
            <a:extLst>
              <a:ext uri="{FF2B5EF4-FFF2-40B4-BE49-F238E27FC236}">
                <a16:creationId xmlns:a16="http://schemas.microsoft.com/office/drawing/2014/main" id="{8C9F187D-09A7-9B4B-AC8C-C5F356AB690B}"/>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SITUAÇÕES EM QUE O INÍCIO DO TRATAMENTO ARV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454FF5A8-C257-4DFD-A244-50F8BA239498}"/>
              </a:ext>
            </a:extLst>
          </p:cNvPr>
          <p:cNvSpPr txBox="1"/>
          <p:nvPr/>
        </p:nvSpPr>
        <p:spPr>
          <a:xfrm>
            <a:off x="347641" y="6275853"/>
            <a:ext cx="8656446" cy="615553"/>
          </a:xfrm>
          <a:prstGeom prst="rect">
            <a:avLst/>
          </a:prstGeom>
          <a:noFill/>
        </p:spPr>
        <p:txBody>
          <a:bodyPr wrap="square" lIns="0" tIns="0" rIns="0" bIns="0" rtlCol="0">
            <a:spAutoFit/>
          </a:bodyPr>
          <a:lstStyle/>
          <a:p>
            <a:pPr fontAlgn="base"/>
            <a:endParaRPr lang="pt-PT" sz="800" dirty="0">
              <a:solidFill>
                <a:schemeClr val="tx1">
                  <a:lumMod val="65000"/>
                  <a:lumOff val="35000"/>
                </a:schemeClr>
              </a:solidFill>
            </a:endParaRPr>
          </a:p>
          <a:p>
            <a:pPr fontAlgn="base"/>
            <a:r>
              <a:rPr lang="pt-PT" sz="800" dirty="0">
                <a:solidFill>
                  <a:schemeClr val="tx1">
                    <a:lumMod val="65000"/>
                    <a:lumOff val="35000"/>
                  </a:schemeClr>
                </a:solidFill>
              </a:rPr>
              <a:t>ARV, </a:t>
            </a:r>
            <a:r>
              <a:rPr lang="pt-PT" sz="800" dirty="0" err="1">
                <a:solidFill>
                  <a:schemeClr val="tx1">
                    <a:lumMod val="65000"/>
                    <a:lumOff val="35000"/>
                  </a:schemeClr>
                </a:solidFill>
              </a:rPr>
              <a:t>antirretrovírico</a:t>
            </a:r>
            <a:r>
              <a:rPr lang="pt-PT" sz="800" dirty="0">
                <a:solidFill>
                  <a:schemeClr val="tx1">
                    <a:lumMod val="65000"/>
                    <a:lumOff val="35000"/>
                  </a:schemeClr>
                </a:solidFill>
              </a:rPr>
              <a:t>; VHB, vírus da hepatite B, VHC, vírus da hepatite C</a:t>
            </a:r>
          </a:p>
          <a:p>
            <a:pPr fontAlgn="base"/>
            <a:endParaRPr lang="pt-PT" sz="800" dirty="0">
              <a:solidFill>
                <a:schemeClr val="tx1">
                  <a:lumMod val="65000"/>
                  <a:lumOff val="35000"/>
                </a:schemeClr>
              </a:solidFill>
            </a:endParaRPr>
          </a:p>
          <a:p>
            <a:pPr fontAlgn="base"/>
            <a:r>
              <a:rPr lang="pt-PT" sz="800" dirty="0">
                <a:solidFill>
                  <a:schemeClr val="tx1">
                    <a:lumMod val="65000"/>
                    <a:lumOff val="35000"/>
                  </a:schemeClr>
                </a:solidFill>
              </a:rPr>
              <a:t>Opinião de perito</a:t>
            </a:r>
            <a:endParaRPr lang="en-US" altLang="en-US" sz="800" dirty="0">
              <a:solidFill>
                <a:schemeClr val="tx1">
                  <a:lumMod val="65000"/>
                  <a:lumOff val="35000"/>
                </a:schemeClr>
              </a:solidFill>
              <a:cs typeface="Arial" charset="0"/>
            </a:endParaRPr>
          </a:p>
          <a:p>
            <a:pPr>
              <a:defRPr/>
            </a:pPr>
            <a:endParaRPr lang="en-US" sz="800" dirty="0">
              <a:solidFill>
                <a:schemeClr val="tx1">
                  <a:lumMod val="50000"/>
                  <a:lumOff val="50000"/>
                </a:schemeClr>
              </a:solidFill>
            </a:endParaRPr>
          </a:p>
        </p:txBody>
      </p:sp>
      <p:sp>
        <p:nvSpPr>
          <p:cNvPr id="7" name="Rectangle 4">
            <a:extLst>
              <a:ext uri="{FF2B5EF4-FFF2-40B4-BE49-F238E27FC236}">
                <a16:creationId xmlns:a16="http://schemas.microsoft.com/office/drawing/2014/main" id="{FED742D5-D96C-6246-8CDB-EE8D46CB5CF6}"/>
              </a:ext>
            </a:extLst>
          </p:cNvPr>
          <p:cNvSpPr/>
          <p:nvPr/>
        </p:nvSpPr>
        <p:spPr>
          <a:xfrm>
            <a:off x="173787" y="1009732"/>
            <a:ext cx="11844426" cy="830997"/>
          </a:xfrm>
          <a:prstGeom prst="rect">
            <a:avLst/>
          </a:prstGeom>
        </p:spPr>
        <p:txBody>
          <a:bodyPr wrap="square">
            <a:spAutoFit/>
          </a:bodyPr>
          <a:lstStyle/>
          <a:p>
            <a:pPr algn="ctr"/>
            <a:r>
              <a:rPr lang="en-US" sz="4800" b="1" dirty="0">
                <a:solidFill>
                  <a:srgbClr val="C00000"/>
                </a:solidFill>
              </a:rPr>
              <a:t>…É PREMENTE</a:t>
            </a:r>
          </a:p>
        </p:txBody>
      </p:sp>
      <p:sp>
        <p:nvSpPr>
          <p:cNvPr id="8" name="Rectangle 4">
            <a:extLst>
              <a:ext uri="{FF2B5EF4-FFF2-40B4-BE49-F238E27FC236}">
                <a16:creationId xmlns:a16="http://schemas.microsoft.com/office/drawing/2014/main" id="{B1563859-8C26-A64C-9192-1A9B8F9200AF}"/>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SITUAÇÕES CLÍNICAS EM QUE O INÍCIO DO TRATAMENTO ARV </a:t>
            </a:r>
          </a:p>
        </p:txBody>
      </p:sp>
      <p:sp>
        <p:nvSpPr>
          <p:cNvPr id="2" name="Snip and Round Single Corner of Rectangle 1">
            <a:extLst>
              <a:ext uri="{FF2B5EF4-FFF2-40B4-BE49-F238E27FC236}">
                <a16:creationId xmlns:a16="http://schemas.microsoft.com/office/drawing/2014/main" id="{2E451FE2-102C-DE4A-B255-79405CE06F15}"/>
              </a:ext>
            </a:extLst>
          </p:cNvPr>
          <p:cNvSpPr/>
          <p:nvPr/>
        </p:nvSpPr>
        <p:spPr>
          <a:xfrm>
            <a:off x="478971" y="2238297"/>
            <a:ext cx="3396343" cy="1618343"/>
          </a:xfrm>
          <a:prstGeom prst="snipRound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0" name="Snip and Round Single Corner of Rectangle 9">
            <a:extLst>
              <a:ext uri="{FF2B5EF4-FFF2-40B4-BE49-F238E27FC236}">
                <a16:creationId xmlns:a16="http://schemas.microsoft.com/office/drawing/2014/main" id="{ACEAECA1-61E0-B34B-AB70-98C15B8347D8}"/>
              </a:ext>
            </a:extLst>
          </p:cNvPr>
          <p:cNvSpPr/>
          <p:nvPr/>
        </p:nvSpPr>
        <p:spPr>
          <a:xfrm>
            <a:off x="4318000" y="2238297"/>
            <a:ext cx="3396343" cy="1618343"/>
          </a:xfrm>
          <a:prstGeom prst="snipRound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1" name="Snip and Round Single Corner of Rectangle 10">
            <a:extLst>
              <a:ext uri="{FF2B5EF4-FFF2-40B4-BE49-F238E27FC236}">
                <a16:creationId xmlns:a16="http://schemas.microsoft.com/office/drawing/2014/main" id="{ABE22E33-D722-4544-8B32-630CDA471735}"/>
              </a:ext>
            </a:extLst>
          </p:cNvPr>
          <p:cNvSpPr/>
          <p:nvPr/>
        </p:nvSpPr>
        <p:spPr>
          <a:xfrm>
            <a:off x="8157028" y="2238297"/>
            <a:ext cx="3396343" cy="1618343"/>
          </a:xfrm>
          <a:prstGeom prst="snipRound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2" name="Snip and Round Single Corner of Rectangle 11">
            <a:extLst>
              <a:ext uri="{FF2B5EF4-FFF2-40B4-BE49-F238E27FC236}">
                <a16:creationId xmlns:a16="http://schemas.microsoft.com/office/drawing/2014/main" id="{F894CABC-BFA4-684E-B1CC-4F2E885575BC}"/>
              </a:ext>
            </a:extLst>
          </p:cNvPr>
          <p:cNvSpPr/>
          <p:nvPr/>
        </p:nvSpPr>
        <p:spPr>
          <a:xfrm>
            <a:off x="478971" y="4259942"/>
            <a:ext cx="3396343" cy="1618343"/>
          </a:xfrm>
          <a:prstGeom prst="snipRound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3" name="Snip and Round Single Corner of Rectangle 12">
            <a:extLst>
              <a:ext uri="{FF2B5EF4-FFF2-40B4-BE49-F238E27FC236}">
                <a16:creationId xmlns:a16="http://schemas.microsoft.com/office/drawing/2014/main" id="{3D023D2F-A527-0144-A869-CE8C34C6CDDA}"/>
              </a:ext>
            </a:extLst>
          </p:cNvPr>
          <p:cNvSpPr/>
          <p:nvPr/>
        </p:nvSpPr>
        <p:spPr>
          <a:xfrm>
            <a:off x="4317999" y="4259942"/>
            <a:ext cx="3396343" cy="1618343"/>
          </a:xfrm>
          <a:prstGeom prst="snipRound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4" name="Snip and Round Single Corner of Rectangle 13">
            <a:extLst>
              <a:ext uri="{FF2B5EF4-FFF2-40B4-BE49-F238E27FC236}">
                <a16:creationId xmlns:a16="http://schemas.microsoft.com/office/drawing/2014/main" id="{3EAF24A8-F1C6-CB42-A8EA-F84FE655BCAE}"/>
              </a:ext>
            </a:extLst>
          </p:cNvPr>
          <p:cNvSpPr/>
          <p:nvPr/>
        </p:nvSpPr>
        <p:spPr>
          <a:xfrm>
            <a:off x="8157028" y="4259942"/>
            <a:ext cx="3396343" cy="1618343"/>
          </a:xfrm>
          <a:prstGeom prst="snipRound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pic>
        <p:nvPicPr>
          <p:cNvPr id="21" name="Picture 20">
            <a:extLst>
              <a:ext uri="{FF2B5EF4-FFF2-40B4-BE49-F238E27FC236}">
                <a16:creationId xmlns:a16="http://schemas.microsoft.com/office/drawing/2014/main" id="{DA577287-F880-9243-B168-D8908207FA9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0953" r="9788" b="21376"/>
          <a:stretch/>
        </p:blipFill>
        <p:spPr>
          <a:xfrm>
            <a:off x="555157" y="2538679"/>
            <a:ext cx="863029" cy="856115"/>
          </a:xfrm>
          <a:prstGeom prst="rect">
            <a:avLst/>
          </a:prstGeom>
          <a:noFill/>
          <a:effectLst/>
        </p:spPr>
      </p:pic>
      <p:sp>
        <p:nvSpPr>
          <p:cNvPr id="22" name="Rectangle 21">
            <a:extLst>
              <a:ext uri="{FF2B5EF4-FFF2-40B4-BE49-F238E27FC236}">
                <a16:creationId xmlns:a16="http://schemas.microsoft.com/office/drawing/2014/main" id="{A3F3416A-587C-C846-BB37-5432E009B8BE}"/>
              </a:ext>
            </a:extLst>
          </p:cNvPr>
          <p:cNvSpPr/>
          <p:nvPr/>
        </p:nvSpPr>
        <p:spPr>
          <a:xfrm>
            <a:off x="1476815" y="2388616"/>
            <a:ext cx="2308586" cy="1323439"/>
          </a:xfrm>
          <a:prstGeom prst="rect">
            <a:avLst/>
          </a:prstGeom>
        </p:spPr>
        <p:txBody>
          <a:bodyPr wrap="square">
            <a:spAutoFit/>
          </a:bodyPr>
          <a:lstStyle/>
          <a:p>
            <a:r>
              <a:rPr lang="en-US" sz="1600" b="1" dirty="0">
                <a:solidFill>
                  <a:schemeClr val="bg1"/>
                </a:solidFill>
              </a:rPr>
              <a:t>INFEÇÃO AGUDA / RECENTE</a:t>
            </a:r>
          </a:p>
          <a:p>
            <a:r>
              <a:rPr lang="en-US" sz="1600" dirty="0" err="1">
                <a:solidFill>
                  <a:schemeClr val="bg1"/>
                </a:solidFill>
              </a:rPr>
              <a:t>Redução</a:t>
            </a:r>
            <a:r>
              <a:rPr lang="en-US" sz="1600" dirty="0">
                <a:solidFill>
                  <a:schemeClr val="bg1"/>
                </a:solidFill>
              </a:rPr>
              <a:t> </a:t>
            </a:r>
            <a:r>
              <a:rPr lang="en-US" sz="1600" dirty="0" err="1">
                <a:solidFill>
                  <a:schemeClr val="bg1"/>
                </a:solidFill>
              </a:rPr>
              <a:t>significativa</a:t>
            </a:r>
            <a:r>
              <a:rPr lang="en-US" sz="1600" dirty="0">
                <a:solidFill>
                  <a:schemeClr val="bg1"/>
                </a:solidFill>
              </a:rPr>
              <a:t> do </a:t>
            </a:r>
            <a:r>
              <a:rPr lang="en-US" sz="1600" dirty="0" err="1">
                <a:solidFill>
                  <a:schemeClr val="bg1"/>
                </a:solidFill>
              </a:rPr>
              <a:t>reservatório</a:t>
            </a:r>
            <a:r>
              <a:rPr lang="en-US" sz="1600" dirty="0">
                <a:solidFill>
                  <a:schemeClr val="bg1"/>
                </a:solidFill>
              </a:rPr>
              <a:t> viral e da </a:t>
            </a:r>
            <a:r>
              <a:rPr lang="en-US" sz="1600" dirty="0" err="1">
                <a:solidFill>
                  <a:schemeClr val="bg1"/>
                </a:solidFill>
              </a:rPr>
              <a:t>diversidade</a:t>
            </a:r>
            <a:r>
              <a:rPr lang="en-US" sz="1600" dirty="0">
                <a:solidFill>
                  <a:schemeClr val="bg1"/>
                </a:solidFill>
              </a:rPr>
              <a:t> </a:t>
            </a:r>
            <a:r>
              <a:rPr lang="en-US" sz="1600" dirty="0" err="1">
                <a:solidFill>
                  <a:schemeClr val="bg1"/>
                </a:solidFill>
              </a:rPr>
              <a:t>genética</a:t>
            </a:r>
            <a:endParaRPr lang="en-US" sz="1600" dirty="0">
              <a:solidFill>
                <a:schemeClr val="bg1"/>
              </a:solidFill>
            </a:endParaRPr>
          </a:p>
        </p:txBody>
      </p:sp>
      <p:sp>
        <p:nvSpPr>
          <p:cNvPr id="23" name="Rectangle 22">
            <a:extLst>
              <a:ext uri="{FF2B5EF4-FFF2-40B4-BE49-F238E27FC236}">
                <a16:creationId xmlns:a16="http://schemas.microsoft.com/office/drawing/2014/main" id="{2E790755-26E4-4842-B104-E3F04F03BEC1}"/>
              </a:ext>
            </a:extLst>
          </p:cNvPr>
          <p:cNvSpPr/>
          <p:nvPr/>
        </p:nvSpPr>
        <p:spPr>
          <a:xfrm>
            <a:off x="5430352" y="2523666"/>
            <a:ext cx="2308586" cy="1077218"/>
          </a:xfrm>
          <a:prstGeom prst="rect">
            <a:avLst/>
          </a:prstGeom>
        </p:spPr>
        <p:txBody>
          <a:bodyPr wrap="square">
            <a:spAutoFit/>
          </a:bodyPr>
          <a:lstStyle/>
          <a:p>
            <a:r>
              <a:rPr lang="en-US" sz="1600" b="1" dirty="0">
                <a:solidFill>
                  <a:schemeClr val="bg1"/>
                </a:solidFill>
              </a:rPr>
              <a:t>DOENÇA AVANÇADA / IMUNOSSUPRESSÃO GRAVE</a:t>
            </a:r>
          </a:p>
          <a:p>
            <a:r>
              <a:rPr lang="en-US" sz="1600" b="1" dirty="0">
                <a:solidFill>
                  <a:schemeClr val="bg1"/>
                </a:solidFill>
              </a:rPr>
              <a:t>APRESENTAÇÃO TARDIA</a:t>
            </a:r>
          </a:p>
        </p:txBody>
      </p:sp>
      <p:pic>
        <p:nvPicPr>
          <p:cNvPr id="25" name="Picture 24">
            <a:extLst>
              <a:ext uri="{FF2B5EF4-FFF2-40B4-BE49-F238E27FC236}">
                <a16:creationId xmlns:a16="http://schemas.microsoft.com/office/drawing/2014/main" id="{2F780E62-3960-FF4E-95D1-4B7640ADB2A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75466" y="2674768"/>
            <a:ext cx="896257" cy="896257"/>
          </a:xfrm>
          <a:prstGeom prst="rect">
            <a:avLst/>
          </a:prstGeom>
        </p:spPr>
      </p:pic>
      <p:pic>
        <p:nvPicPr>
          <p:cNvPr id="27" name="Picture 26">
            <a:extLst>
              <a:ext uri="{FF2B5EF4-FFF2-40B4-BE49-F238E27FC236}">
                <a16:creationId xmlns:a16="http://schemas.microsoft.com/office/drawing/2014/main" id="{9A9ED51A-9E6C-364E-870C-557754C55C9D}"/>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b="19048"/>
          <a:stretch/>
        </p:blipFill>
        <p:spPr>
          <a:xfrm>
            <a:off x="8249512" y="2714957"/>
            <a:ext cx="863243" cy="698816"/>
          </a:xfrm>
          <a:prstGeom prst="rect">
            <a:avLst/>
          </a:prstGeom>
        </p:spPr>
      </p:pic>
      <p:sp>
        <p:nvSpPr>
          <p:cNvPr id="28" name="Rectangle 27">
            <a:extLst>
              <a:ext uri="{FF2B5EF4-FFF2-40B4-BE49-F238E27FC236}">
                <a16:creationId xmlns:a16="http://schemas.microsoft.com/office/drawing/2014/main" id="{3AB4482B-5423-584C-9C71-3BC70C2C855E}"/>
              </a:ext>
            </a:extLst>
          </p:cNvPr>
          <p:cNvSpPr/>
          <p:nvPr/>
        </p:nvSpPr>
        <p:spPr>
          <a:xfrm>
            <a:off x="9160523" y="2892998"/>
            <a:ext cx="2308586" cy="338554"/>
          </a:xfrm>
          <a:prstGeom prst="rect">
            <a:avLst/>
          </a:prstGeom>
        </p:spPr>
        <p:txBody>
          <a:bodyPr wrap="square">
            <a:spAutoFit/>
          </a:bodyPr>
          <a:lstStyle/>
          <a:p>
            <a:r>
              <a:rPr lang="en-US" sz="1600" b="1" dirty="0">
                <a:solidFill>
                  <a:schemeClr val="bg1"/>
                </a:solidFill>
              </a:rPr>
              <a:t>CO-INFEÇÃO POR VHB</a:t>
            </a:r>
          </a:p>
        </p:txBody>
      </p:sp>
      <p:sp>
        <p:nvSpPr>
          <p:cNvPr id="30" name="Rectangle 29">
            <a:extLst>
              <a:ext uri="{FF2B5EF4-FFF2-40B4-BE49-F238E27FC236}">
                <a16:creationId xmlns:a16="http://schemas.microsoft.com/office/drawing/2014/main" id="{330007F0-F6AA-6B4E-BA65-E2E9DFE60DEB}"/>
              </a:ext>
            </a:extLst>
          </p:cNvPr>
          <p:cNvSpPr/>
          <p:nvPr/>
        </p:nvSpPr>
        <p:spPr>
          <a:xfrm>
            <a:off x="8720054" y="2549636"/>
            <a:ext cx="426770" cy="244598"/>
          </a:xfrm>
          <a:prstGeom prst="rect">
            <a:avLst/>
          </a:prstGeom>
        </p:spPr>
        <p:txBody>
          <a:bodyPr wrap="square">
            <a:spAutoFit/>
          </a:bodyPr>
          <a:lstStyle/>
          <a:p>
            <a:r>
              <a:rPr lang="en-US" sz="1000" b="1" dirty="0">
                <a:solidFill>
                  <a:schemeClr val="accent1">
                    <a:lumMod val="50000"/>
                  </a:schemeClr>
                </a:solidFill>
              </a:rPr>
              <a:t>VHB</a:t>
            </a:r>
          </a:p>
        </p:txBody>
      </p:sp>
      <p:pic>
        <p:nvPicPr>
          <p:cNvPr id="31" name="Picture 30">
            <a:extLst>
              <a:ext uri="{FF2B5EF4-FFF2-40B4-BE49-F238E27FC236}">
                <a16:creationId xmlns:a16="http://schemas.microsoft.com/office/drawing/2014/main" id="{4F54FCF2-8F40-FE48-BE70-CCEDC3E31D77}"/>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b="19048"/>
          <a:stretch/>
        </p:blipFill>
        <p:spPr>
          <a:xfrm>
            <a:off x="527912" y="4805014"/>
            <a:ext cx="863243" cy="698816"/>
          </a:xfrm>
          <a:prstGeom prst="rect">
            <a:avLst/>
          </a:prstGeom>
        </p:spPr>
      </p:pic>
      <p:sp>
        <p:nvSpPr>
          <p:cNvPr id="32" name="Rectangle 31">
            <a:extLst>
              <a:ext uri="{FF2B5EF4-FFF2-40B4-BE49-F238E27FC236}">
                <a16:creationId xmlns:a16="http://schemas.microsoft.com/office/drawing/2014/main" id="{DD15190B-834A-DB46-9646-4D2E44376EBC}"/>
              </a:ext>
            </a:extLst>
          </p:cNvPr>
          <p:cNvSpPr/>
          <p:nvPr/>
        </p:nvSpPr>
        <p:spPr>
          <a:xfrm>
            <a:off x="1438923" y="4983055"/>
            <a:ext cx="2308586" cy="338554"/>
          </a:xfrm>
          <a:prstGeom prst="rect">
            <a:avLst/>
          </a:prstGeom>
        </p:spPr>
        <p:txBody>
          <a:bodyPr wrap="square">
            <a:spAutoFit/>
          </a:bodyPr>
          <a:lstStyle/>
          <a:p>
            <a:r>
              <a:rPr lang="en-US" sz="1600" b="1" dirty="0">
                <a:solidFill>
                  <a:schemeClr val="bg1"/>
                </a:solidFill>
              </a:rPr>
              <a:t>CO-INFEÇÃO POR VHC</a:t>
            </a:r>
          </a:p>
        </p:txBody>
      </p:sp>
      <p:sp>
        <p:nvSpPr>
          <p:cNvPr id="33" name="Rectangle 32">
            <a:extLst>
              <a:ext uri="{FF2B5EF4-FFF2-40B4-BE49-F238E27FC236}">
                <a16:creationId xmlns:a16="http://schemas.microsoft.com/office/drawing/2014/main" id="{34A387EE-2EFD-F241-A46B-AB7E779443F3}"/>
              </a:ext>
            </a:extLst>
          </p:cNvPr>
          <p:cNvSpPr/>
          <p:nvPr/>
        </p:nvSpPr>
        <p:spPr>
          <a:xfrm>
            <a:off x="998454" y="4639693"/>
            <a:ext cx="426770" cy="244598"/>
          </a:xfrm>
          <a:prstGeom prst="rect">
            <a:avLst/>
          </a:prstGeom>
        </p:spPr>
        <p:txBody>
          <a:bodyPr wrap="square">
            <a:spAutoFit/>
          </a:bodyPr>
          <a:lstStyle/>
          <a:p>
            <a:r>
              <a:rPr lang="en-US" sz="1000" b="1" dirty="0">
                <a:solidFill>
                  <a:schemeClr val="accent1">
                    <a:lumMod val="50000"/>
                  </a:schemeClr>
                </a:solidFill>
              </a:rPr>
              <a:t>VHC</a:t>
            </a:r>
          </a:p>
        </p:txBody>
      </p:sp>
      <p:sp>
        <p:nvSpPr>
          <p:cNvPr id="35" name="Rectangle 34">
            <a:extLst>
              <a:ext uri="{FF2B5EF4-FFF2-40B4-BE49-F238E27FC236}">
                <a16:creationId xmlns:a16="http://schemas.microsoft.com/office/drawing/2014/main" id="{9B19A2D6-11CE-6D4B-AB63-0E0EFEBF8896}"/>
              </a:ext>
            </a:extLst>
          </p:cNvPr>
          <p:cNvSpPr/>
          <p:nvPr/>
        </p:nvSpPr>
        <p:spPr>
          <a:xfrm>
            <a:off x="5338645" y="4908882"/>
            <a:ext cx="2308586" cy="338554"/>
          </a:xfrm>
          <a:prstGeom prst="rect">
            <a:avLst/>
          </a:prstGeom>
        </p:spPr>
        <p:txBody>
          <a:bodyPr wrap="square">
            <a:spAutoFit/>
          </a:bodyPr>
          <a:lstStyle/>
          <a:p>
            <a:r>
              <a:rPr lang="en-US" sz="1600" b="1" dirty="0">
                <a:solidFill>
                  <a:schemeClr val="bg1"/>
                </a:solidFill>
              </a:rPr>
              <a:t>GRAVIDEZ</a:t>
            </a:r>
          </a:p>
        </p:txBody>
      </p:sp>
      <p:pic>
        <p:nvPicPr>
          <p:cNvPr id="37" name="Picture 36">
            <a:extLst>
              <a:ext uri="{FF2B5EF4-FFF2-40B4-BE49-F238E27FC236}">
                <a16:creationId xmlns:a16="http://schemas.microsoft.com/office/drawing/2014/main" id="{EA817E5B-A53B-3D47-8207-4F3ACD924CA7}"/>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26854" r="28055" b="19746"/>
          <a:stretch/>
        </p:blipFill>
        <p:spPr>
          <a:xfrm>
            <a:off x="4582711" y="4515698"/>
            <a:ext cx="693231" cy="1233823"/>
          </a:xfrm>
          <a:prstGeom prst="rect">
            <a:avLst/>
          </a:prstGeom>
        </p:spPr>
      </p:pic>
      <p:sp>
        <p:nvSpPr>
          <p:cNvPr id="38" name="Rectangle 37">
            <a:extLst>
              <a:ext uri="{FF2B5EF4-FFF2-40B4-BE49-F238E27FC236}">
                <a16:creationId xmlns:a16="http://schemas.microsoft.com/office/drawing/2014/main" id="{B01EE70E-9C3B-B149-B5D2-4DED1FB86B72}"/>
              </a:ext>
            </a:extLst>
          </p:cNvPr>
          <p:cNvSpPr/>
          <p:nvPr/>
        </p:nvSpPr>
        <p:spPr>
          <a:xfrm>
            <a:off x="9223620" y="4612560"/>
            <a:ext cx="2182391" cy="1079544"/>
          </a:xfrm>
          <a:prstGeom prst="rect">
            <a:avLst/>
          </a:prstGeom>
        </p:spPr>
        <p:txBody>
          <a:bodyPr wrap="square">
            <a:spAutoFit/>
          </a:bodyPr>
          <a:lstStyle/>
          <a:p>
            <a:r>
              <a:rPr lang="en-US" sz="1600" b="1" dirty="0">
                <a:solidFill>
                  <a:schemeClr val="bg1"/>
                </a:solidFill>
              </a:rPr>
              <a:t>COMPORTAMENTOS ASSOCIADOS A ELEVADO RISCO DE TRANSMISSÃO</a:t>
            </a:r>
          </a:p>
        </p:txBody>
      </p:sp>
      <p:pic>
        <p:nvPicPr>
          <p:cNvPr id="42" name="Picture 41">
            <a:extLst>
              <a:ext uri="{FF2B5EF4-FFF2-40B4-BE49-F238E27FC236}">
                <a16:creationId xmlns:a16="http://schemas.microsoft.com/office/drawing/2014/main" id="{38C057AB-D2DB-5544-A62B-7C79B66B9B2A}"/>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17725" t="8571" r="18599" b="29217"/>
          <a:stretch/>
        </p:blipFill>
        <p:spPr>
          <a:xfrm>
            <a:off x="8327207" y="4617756"/>
            <a:ext cx="833316" cy="814142"/>
          </a:xfrm>
          <a:prstGeom prst="rect">
            <a:avLst/>
          </a:prstGeom>
        </p:spPr>
      </p:pic>
      <p:pic>
        <p:nvPicPr>
          <p:cNvPr id="34" name="Graphic 33">
            <a:extLst>
              <a:ext uri="{FF2B5EF4-FFF2-40B4-BE49-F238E27FC236}">
                <a16:creationId xmlns:a16="http://schemas.microsoft.com/office/drawing/2014/main" id="{C77FE4C2-6D85-9640-8DF5-EBA42B2A42FA}"/>
              </a:ext>
            </a:extLst>
          </p:cNvPr>
          <p:cNvPicPr>
            <a:picLocks noChangeAspect="1"/>
          </p:cNvPicPr>
          <p:nvPr/>
        </p:nvPicPr>
        <p:blipFill rotWithShape="1">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2416030" y="2516202"/>
            <a:ext cx="1452026" cy="1330665"/>
          </a:xfrm>
          <a:prstGeom prst="rect">
            <a:avLst/>
          </a:prstGeom>
        </p:spPr>
      </p:pic>
      <p:pic>
        <p:nvPicPr>
          <p:cNvPr id="36" name="Graphic 35">
            <a:extLst>
              <a:ext uri="{FF2B5EF4-FFF2-40B4-BE49-F238E27FC236}">
                <a16:creationId xmlns:a16="http://schemas.microsoft.com/office/drawing/2014/main" id="{744F2681-8283-3245-8BBA-680295C5DADD}"/>
              </a:ext>
            </a:extLst>
          </p:cNvPr>
          <p:cNvPicPr>
            <a:picLocks noChangeAspect="1"/>
          </p:cNvPicPr>
          <p:nvPr/>
        </p:nvPicPr>
        <p:blipFill rotWithShape="1">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2416030" y="4538802"/>
            <a:ext cx="1452026" cy="1330665"/>
          </a:xfrm>
          <a:prstGeom prst="rect">
            <a:avLst/>
          </a:prstGeom>
        </p:spPr>
      </p:pic>
      <p:pic>
        <p:nvPicPr>
          <p:cNvPr id="39" name="Graphic 38">
            <a:extLst>
              <a:ext uri="{FF2B5EF4-FFF2-40B4-BE49-F238E27FC236}">
                <a16:creationId xmlns:a16="http://schemas.microsoft.com/office/drawing/2014/main" id="{DCB39F13-E430-8A4D-87EA-B8D562CC80B0}"/>
              </a:ext>
            </a:extLst>
          </p:cNvPr>
          <p:cNvPicPr>
            <a:picLocks noChangeAspect="1"/>
          </p:cNvPicPr>
          <p:nvPr/>
        </p:nvPicPr>
        <p:blipFill rotWithShape="1">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6263635" y="2516202"/>
            <a:ext cx="1452026" cy="1330665"/>
          </a:xfrm>
          <a:prstGeom prst="rect">
            <a:avLst/>
          </a:prstGeom>
        </p:spPr>
      </p:pic>
      <p:pic>
        <p:nvPicPr>
          <p:cNvPr id="40" name="Graphic 39">
            <a:extLst>
              <a:ext uri="{FF2B5EF4-FFF2-40B4-BE49-F238E27FC236}">
                <a16:creationId xmlns:a16="http://schemas.microsoft.com/office/drawing/2014/main" id="{4A7C37E2-7938-B34F-AD69-5494AD336C28}"/>
              </a:ext>
            </a:extLst>
          </p:cNvPr>
          <p:cNvPicPr>
            <a:picLocks noChangeAspect="1"/>
          </p:cNvPicPr>
          <p:nvPr/>
        </p:nvPicPr>
        <p:blipFill rotWithShape="1">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6263635" y="4538802"/>
            <a:ext cx="1452026" cy="1330665"/>
          </a:xfrm>
          <a:prstGeom prst="rect">
            <a:avLst/>
          </a:prstGeom>
        </p:spPr>
      </p:pic>
      <p:pic>
        <p:nvPicPr>
          <p:cNvPr id="41" name="Graphic 40">
            <a:extLst>
              <a:ext uri="{FF2B5EF4-FFF2-40B4-BE49-F238E27FC236}">
                <a16:creationId xmlns:a16="http://schemas.microsoft.com/office/drawing/2014/main" id="{F2B99A57-E284-1B4C-B627-E5C5BF322558}"/>
              </a:ext>
            </a:extLst>
          </p:cNvPr>
          <p:cNvPicPr>
            <a:picLocks noChangeAspect="1"/>
          </p:cNvPicPr>
          <p:nvPr/>
        </p:nvPicPr>
        <p:blipFill rotWithShape="1">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10099363" y="2516202"/>
            <a:ext cx="1452026" cy="1330665"/>
          </a:xfrm>
          <a:prstGeom prst="rect">
            <a:avLst/>
          </a:prstGeom>
        </p:spPr>
      </p:pic>
      <p:pic>
        <p:nvPicPr>
          <p:cNvPr id="43" name="Graphic 42">
            <a:extLst>
              <a:ext uri="{FF2B5EF4-FFF2-40B4-BE49-F238E27FC236}">
                <a16:creationId xmlns:a16="http://schemas.microsoft.com/office/drawing/2014/main" id="{D76F58BC-CEB0-CC4E-A90F-411BFBAF6D0D}"/>
              </a:ext>
            </a:extLst>
          </p:cNvPr>
          <p:cNvPicPr>
            <a:picLocks noChangeAspect="1"/>
          </p:cNvPicPr>
          <p:nvPr/>
        </p:nvPicPr>
        <p:blipFill rotWithShape="1">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10099363" y="4538802"/>
            <a:ext cx="1452026" cy="13306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41B3EE-95A2-7E4E-95BF-E442659D85B8}"/>
              </a:ext>
            </a:extLst>
          </p:cNvPr>
          <p:cNvSpPr/>
          <p:nvPr/>
        </p:nvSpPr>
        <p:spPr>
          <a:xfrm flipH="1">
            <a:off x="632012" y="2179167"/>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1" name="Rectangle 10">
            <a:extLst>
              <a:ext uri="{FF2B5EF4-FFF2-40B4-BE49-F238E27FC236}">
                <a16:creationId xmlns:a16="http://schemas.microsoft.com/office/drawing/2014/main" id="{66122177-AEF4-0A4D-9998-1BCEB8AB9F75}"/>
              </a:ext>
            </a:extLst>
          </p:cNvPr>
          <p:cNvSpPr/>
          <p:nvPr/>
        </p:nvSpPr>
        <p:spPr>
          <a:xfrm flipH="1">
            <a:off x="632012" y="3216938"/>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3" name="Rectangle 12">
            <a:extLst>
              <a:ext uri="{FF2B5EF4-FFF2-40B4-BE49-F238E27FC236}">
                <a16:creationId xmlns:a16="http://schemas.microsoft.com/office/drawing/2014/main" id="{768819C4-EC22-6641-B695-8E8DF2D5CC9A}"/>
              </a:ext>
            </a:extLst>
          </p:cNvPr>
          <p:cNvSpPr/>
          <p:nvPr/>
        </p:nvSpPr>
        <p:spPr>
          <a:xfrm flipH="1">
            <a:off x="632012" y="4254709"/>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5" name="Rectangle 14">
            <a:extLst>
              <a:ext uri="{FF2B5EF4-FFF2-40B4-BE49-F238E27FC236}">
                <a16:creationId xmlns:a16="http://schemas.microsoft.com/office/drawing/2014/main" id="{F211DCD1-272C-0740-B934-A6609D05468F}"/>
              </a:ext>
            </a:extLst>
          </p:cNvPr>
          <p:cNvSpPr/>
          <p:nvPr/>
        </p:nvSpPr>
        <p:spPr>
          <a:xfrm flipH="1">
            <a:off x="632012" y="5292480"/>
            <a:ext cx="10927976" cy="829098"/>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3" name="TextBox 11">
            <a:extLst>
              <a:ext uri="{FF2B5EF4-FFF2-40B4-BE49-F238E27FC236}">
                <a16:creationId xmlns:a16="http://schemas.microsoft.com/office/drawing/2014/main" id="{4B30E323-B999-476D-9BB8-3FE6A392D9CA}"/>
              </a:ext>
            </a:extLst>
          </p:cNvPr>
          <p:cNvSpPr txBox="1"/>
          <p:nvPr/>
        </p:nvSpPr>
        <p:spPr>
          <a:xfrm>
            <a:off x="296044" y="6496654"/>
            <a:ext cx="8656446" cy="292388"/>
          </a:xfrm>
          <a:prstGeom prst="rect">
            <a:avLst/>
          </a:prstGeom>
          <a:noFill/>
        </p:spPr>
        <p:txBody>
          <a:bodyPr wrap="square" lIns="0" tIns="0" rIns="0" bIns="0" rtlCol="0">
            <a:spAutoFit/>
          </a:bodyPr>
          <a:lstStyle/>
          <a:p>
            <a:pPr fontAlgn="base"/>
            <a:r>
              <a:rPr lang="pt-PT" sz="800" dirty="0">
                <a:solidFill>
                  <a:schemeClr val="tx1">
                    <a:lumMod val="65000"/>
                    <a:lumOff val="35000"/>
                  </a:schemeClr>
                </a:solidFill>
              </a:rPr>
              <a:t>Opinião de perito</a:t>
            </a:r>
            <a:endParaRPr lang="en-US" altLang="en-US" sz="800" dirty="0">
              <a:solidFill>
                <a:schemeClr val="tx1">
                  <a:lumMod val="65000"/>
                  <a:lumOff val="35000"/>
                </a:schemeClr>
              </a:solidFill>
              <a:cs typeface="Arial" charset="0"/>
            </a:endParaRPr>
          </a:p>
          <a:p>
            <a:pPr>
              <a:defRPr/>
            </a:pPr>
            <a:endParaRPr lang="en-US" sz="1100" dirty="0">
              <a:solidFill>
                <a:schemeClr val="tx1">
                  <a:lumMod val="50000"/>
                  <a:lumOff val="50000"/>
                </a:schemeClr>
              </a:solidFill>
            </a:endParaRPr>
          </a:p>
        </p:txBody>
      </p:sp>
      <p:sp>
        <p:nvSpPr>
          <p:cNvPr id="6" name="Rectangle 4">
            <a:extLst>
              <a:ext uri="{FF2B5EF4-FFF2-40B4-BE49-F238E27FC236}">
                <a16:creationId xmlns:a16="http://schemas.microsoft.com/office/drawing/2014/main" id="{40767B6F-2765-3242-8B6C-22CF2CEA29BC}"/>
              </a:ext>
            </a:extLst>
          </p:cNvPr>
          <p:cNvSpPr/>
          <p:nvPr/>
        </p:nvSpPr>
        <p:spPr>
          <a:xfrm>
            <a:off x="173787" y="1023493"/>
            <a:ext cx="11844426" cy="830997"/>
          </a:xfrm>
          <a:prstGeom prst="rect">
            <a:avLst/>
          </a:prstGeom>
        </p:spPr>
        <p:txBody>
          <a:bodyPr wrap="square">
            <a:spAutoFit/>
          </a:bodyPr>
          <a:lstStyle/>
          <a:p>
            <a:pPr algn="ctr"/>
            <a:r>
              <a:rPr lang="en-US" sz="4800" b="1" dirty="0">
                <a:solidFill>
                  <a:srgbClr val="C00000"/>
                </a:solidFill>
              </a:rPr>
              <a:t> …DEVE SER PROTELADO</a:t>
            </a:r>
          </a:p>
        </p:txBody>
      </p:sp>
      <p:sp>
        <p:nvSpPr>
          <p:cNvPr id="7" name="Rectangle 4">
            <a:extLst>
              <a:ext uri="{FF2B5EF4-FFF2-40B4-BE49-F238E27FC236}">
                <a16:creationId xmlns:a16="http://schemas.microsoft.com/office/drawing/2014/main" id="{26A03C90-1838-314C-B6B8-425A92EF170A}"/>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SITUAÇÕES CLÍNICAS EM QUE O INÍCIO DO TRATAMENTO ARV </a:t>
            </a:r>
          </a:p>
        </p:txBody>
      </p:sp>
      <p:pic>
        <p:nvPicPr>
          <p:cNvPr id="17" name="Graphic 16">
            <a:extLst>
              <a:ext uri="{FF2B5EF4-FFF2-40B4-BE49-F238E27FC236}">
                <a16:creationId xmlns:a16="http://schemas.microsoft.com/office/drawing/2014/main" id="{DF3436BF-21A1-5844-B918-F23009CBD94E}"/>
              </a:ext>
            </a:extLst>
          </p:cNvPr>
          <p:cNvPicPr>
            <a:picLocks noChangeAspect="1"/>
          </p:cNvPicPr>
          <p:nvPr/>
        </p:nvPicPr>
        <p:blipFill rotWithShape="1">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7255823" y="2177157"/>
            <a:ext cx="4304165" cy="3944421"/>
          </a:xfrm>
          <a:prstGeom prst="rect">
            <a:avLst/>
          </a:prstGeom>
        </p:spPr>
      </p:pic>
      <p:sp>
        <p:nvSpPr>
          <p:cNvPr id="10" name="Rectangle 9">
            <a:extLst>
              <a:ext uri="{FF2B5EF4-FFF2-40B4-BE49-F238E27FC236}">
                <a16:creationId xmlns:a16="http://schemas.microsoft.com/office/drawing/2014/main" id="{7AC0F169-ECB1-2F40-86B8-EBED860DB915}"/>
              </a:ext>
            </a:extLst>
          </p:cNvPr>
          <p:cNvSpPr/>
          <p:nvPr/>
        </p:nvSpPr>
        <p:spPr>
          <a:xfrm>
            <a:off x="719096" y="2321647"/>
            <a:ext cx="9223190" cy="553998"/>
          </a:xfrm>
          <a:prstGeom prst="rect">
            <a:avLst/>
          </a:prstGeom>
        </p:spPr>
        <p:txBody>
          <a:bodyPr wrap="square">
            <a:spAutoFit/>
          </a:bodyPr>
          <a:lstStyle/>
          <a:p>
            <a:r>
              <a:rPr lang="en-US" sz="1500" b="1" dirty="0">
                <a:solidFill>
                  <a:srgbClr val="000000"/>
                </a:solidFill>
              </a:rPr>
              <a:t>SUSPEITA DE INFEÇÃO OPORTUNISTA GRAVE E RISCO DE RECONSTITUIÇÃO IMUNOLÓGICA </a:t>
            </a:r>
          </a:p>
          <a:p>
            <a:r>
              <a:rPr lang="en-US" sz="1500" dirty="0">
                <a:solidFill>
                  <a:srgbClr val="000000"/>
                </a:solidFill>
              </a:rPr>
              <a:t>(ex. </a:t>
            </a:r>
            <a:r>
              <a:rPr lang="en-US" sz="1500" dirty="0" err="1">
                <a:solidFill>
                  <a:srgbClr val="000000"/>
                </a:solidFill>
              </a:rPr>
              <a:t>tuberculose</a:t>
            </a:r>
            <a:r>
              <a:rPr lang="en-US" sz="1500" dirty="0">
                <a:solidFill>
                  <a:srgbClr val="000000"/>
                </a:solidFill>
              </a:rPr>
              <a:t> </a:t>
            </a:r>
            <a:r>
              <a:rPr lang="en-US" sz="1500" dirty="0" err="1">
                <a:solidFill>
                  <a:srgbClr val="000000"/>
                </a:solidFill>
              </a:rPr>
              <a:t>meníngea</a:t>
            </a:r>
            <a:r>
              <a:rPr lang="en-US" sz="1500" dirty="0">
                <a:solidFill>
                  <a:srgbClr val="000000"/>
                </a:solidFill>
              </a:rPr>
              <a:t>, </a:t>
            </a:r>
            <a:r>
              <a:rPr lang="en-US" sz="1500" dirty="0" err="1">
                <a:solidFill>
                  <a:srgbClr val="000000"/>
                </a:solidFill>
              </a:rPr>
              <a:t>criptococose</a:t>
            </a:r>
            <a:r>
              <a:rPr lang="en-US" sz="1500" dirty="0">
                <a:solidFill>
                  <a:srgbClr val="000000"/>
                </a:solidFill>
              </a:rPr>
              <a:t> </a:t>
            </a:r>
            <a:r>
              <a:rPr lang="en-US" sz="1500" dirty="0" err="1">
                <a:solidFill>
                  <a:srgbClr val="000000"/>
                </a:solidFill>
              </a:rPr>
              <a:t>meníngea</a:t>
            </a:r>
            <a:r>
              <a:rPr lang="en-US" sz="1500" dirty="0">
                <a:solidFill>
                  <a:srgbClr val="000000"/>
                </a:solidFill>
              </a:rPr>
              <a:t>).</a:t>
            </a:r>
          </a:p>
        </p:txBody>
      </p:sp>
      <p:sp>
        <p:nvSpPr>
          <p:cNvPr id="12" name="Rectangle 11">
            <a:extLst>
              <a:ext uri="{FF2B5EF4-FFF2-40B4-BE49-F238E27FC236}">
                <a16:creationId xmlns:a16="http://schemas.microsoft.com/office/drawing/2014/main" id="{940A07D4-70E5-8446-BD41-5A48948E9FBB}"/>
              </a:ext>
            </a:extLst>
          </p:cNvPr>
          <p:cNvSpPr/>
          <p:nvPr/>
        </p:nvSpPr>
        <p:spPr>
          <a:xfrm>
            <a:off x="719096" y="3320999"/>
            <a:ext cx="9223190" cy="553998"/>
          </a:xfrm>
          <a:prstGeom prst="rect">
            <a:avLst/>
          </a:prstGeom>
        </p:spPr>
        <p:txBody>
          <a:bodyPr wrap="square">
            <a:spAutoFit/>
          </a:bodyPr>
          <a:lstStyle/>
          <a:p>
            <a:r>
              <a:rPr lang="en-US" sz="1500" b="1" dirty="0">
                <a:solidFill>
                  <a:srgbClr val="000000"/>
                </a:solidFill>
              </a:rPr>
              <a:t>RISCO DE TOXICIDADE MEDICAMENTOSA E ELEVADO POTENCIAL DE INTERAÇÕES</a:t>
            </a:r>
          </a:p>
          <a:p>
            <a:r>
              <a:rPr lang="en-US" sz="1500" dirty="0">
                <a:solidFill>
                  <a:srgbClr val="000000"/>
                </a:solidFill>
              </a:rPr>
              <a:t>(ex. </a:t>
            </a:r>
            <a:r>
              <a:rPr lang="en-US" sz="1500" dirty="0" err="1">
                <a:solidFill>
                  <a:srgbClr val="000000"/>
                </a:solidFill>
              </a:rPr>
              <a:t>tuberculose</a:t>
            </a:r>
            <a:r>
              <a:rPr lang="en-US" sz="1500" dirty="0">
                <a:solidFill>
                  <a:srgbClr val="000000"/>
                </a:solidFill>
              </a:rPr>
              <a:t> </a:t>
            </a:r>
            <a:r>
              <a:rPr lang="en-US" sz="1500" dirty="0" err="1">
                <a:solidFill>
                  <a:srgbClr val="000000"/>
                </a:solidFill>
              </a:rPr>
              <a:t>não</a:t>
            </a:r>
            <a:r>
              <a:rPr lang="en-US" sz="1500" dirty="0">
                <a:solidFill>
                  <a:srgbClr val="000000"/>
                </a:solidFill>
              </a:rPr>
              <a:t> </a:t>
            </a:r>
            <a:r>
              <a:rPr lang="en-US" sz="1500" dirty="0" err="1">
                <a:solidFill>
                  <a:srgbClr val="000000"/>
                </a:solidFill>
              </a:rPr>
              <a:t>meníngea</a:t>
            </a:r>
            <a:r>
              <a:rPr lang="en-US" sz="1500" dirty="0">
                <a:solidFill>
                  <a:srgbClr val="000000"/>
                </a:solidFill>
              </a:rPr>
              <a:t> com TCD4</a:t>
            </a:r>
            <a:r>
              <a:rPr lang="en-US" sz="1500" baseline="30000" dirty="0">
                <a:solidFill>
                  <a:srgbClr val="000000"/>
                </a:solidFill>
              </a:rPr>
              <a:t>+</a:t>
            </a:r>
            <a:r>
              <a:rPr lang="en-US" sz="1500" dirty="0">
                <a:solidFill>
                  <a:srgbClr val="000000"/>
                </a:solidFill>
              </a:rPr>
              <a:t>&gt;50 </a:t>
            </a:r>
            <a:r>
              <a:rPr lang="en-US" sz="1500" dirty="0" err="1">
                <a:solidFill>
                  <a:srgbClr val="000000"/>
                </a:solidFill>
              </a:rPr>
              <a:t>células</a:t>
            </a:r>
            <a:r>
              <a:rPr lang="en-US" sz="1500" dirty="0">
                <a:solidFill>
                  <a:srgbClr val="000000"/>
                </a:solidFill>
              </a:rPr>
              <a:t>/</a:t>
            </a:r>
            <a:r>
              <a:rPr lang="pt-PT" sz="1500" dirty="0">
                <a:solidFill>
                  <a:srgbClr val="000000"/>
                </a:solidFill>
              </a:rPr>
              <a:t>µl</a:t>
            </a:r>
            <a:r>
              <a:rPr lang="en-US" sz="1500" dirty="0">
                <a:solidFill>
                  <a:srgbClr val="000000"/>
                </a:solidFill>
              </a:rPr>
              <a:t>).</a:t>
            </a:r>
          </a:p>
        </p:txBody>
      </p:sp>
      <p:sp>
        <p:nvSpPr>
          <p:cNvPr id="14" name="Rectangle 13">
            <a:extLst>
              <a:ext uri="{FF2B5EF4-FFF2-40B4-BE49-F238E27FC236}">
                <a16:creationId xmlns:a16="http://schemas.microsoft.com/office/drawing/2014/main" id="{2694CBDC-4209-8E4D-908B-BF2AA3BB2175}"/>
              </a:ext>
            </a:extLst>
          </p:cNvPr>
          <p:cNvSpPr/>
          <p:nvPr/>
        </p:nvSpPr>
        <p:spPr>
          <a:xfrm>
            <a:off x="719096" y="4487437"/>
            <a:ext cx="9223190" cy="323165"/>
          </a:xfrm>
          <a:prstGeom prst="rect">
            <a:avLst/>
          </a:prstGeom>
        </p:spPr>
        <p:txBody>
          <a:bodyPr wrap="square">
            <a:spAutoFit/>
          </a:bodyPr>
          <a:lstStyle/>
          <a:p>
            <a:r>
              <a:rPr lang="en-US" sz="1500" b="1" dirty="0">
                <a:solidFill>
                  <a:srgbClr val="000000"/>
                </a:solidFill>
              </a:rPr>
              <a:t>RECUSA DA PESSOA INFETADA POR VIH.</a:t>
            </a:r>
          </a:p>
        </p:txBody>
      </p:sp>
      <p:sp>
        <p:nvSpPr>
          <p:cNvPr id="16" name="Rectangle 15">
            <a:extLst>
              <a:ext uri="{FF2B5EF4-FFF2-40B4-BE49-F238E27FC236}">
                <a16:creationId xmlns:a16="http://schemas.microsoft.com/office/drawing/2014/main" id="{25B3990E-E9B0-2B48-885E-33B6E858B245}"/>
              </a:ext>
            </a:extLst>
          </p:cNvPr>
          <p:cNvSpPr/>
          <p:nvPr/>
        </p:nvSpPr>
        <p:spPr>
          <a:xfrm>
            <a:off x="719096" y="5336748"/>
            <a:ext cx="10660104" cy="784830"/>
          </a:xfrm>
          <a:prstGeom prst="rect">
            <a:avLst/>
          </a:prstGeom>
        </p:spPr>
        <p:txBody>
          <a:bodyPr wrap="square">
            <a:spAutoFit/>
          </a:bodyPr>
          <a:lstStyle/>
          <a:p>
            <a:r>
              <a:rPr lang="en-US" sz="1500" b="1" dirty="0">
                <a:solidFill>
                  <a:srgbClr val="000000"/>
                </a:solidFill>
              </a:rPr>
              <a:t>SITUAÇÃO DE VULNERABILIDADE QUE POSSA COMPROMETER A RETENÇÃO AO PLANO DE ACOMPANHAMENTO MÉDICO E ADESÃO AO TRATAMENTO.</a:t>
            </a:r>
          </a:p>
          <a:p>
            <a:r>
              <a:rPr lang="en-US" sz="1500" dirty="0">
                <a:solidFill>
                  <a:srgbClr val="000000"/>
                </a:solidFill>
              </a:rPr>
              <a:t>&gt;&gt; </a:t>
            </a:r>
            <a:r>
              <a:rPr lang="en-US" sz="1500" dirty="0" err="1">
                <a:solidFill>
                  <a:srgbClr val="000000"/>
                </a:solidFill>
              </a:rPr>
              <a:t>Sempre</a:t>
            </a:r>
            <a:r>
              <a:rPr lang="en-US" sz="1500" dirty="0">
                <a:solidFill>
                  <a:srgbClr val="000000"/>
                </a:solidFill>
              </a:rPr>
              <a:t> que </a:t>
            </a:r>
            <a:r>
              <a:rPr lang="en-US" sz="1500" dirty="0" err="1">
                <a:solidFill>
                  <a:srgbClr val="000000"/>
                </a:solidFill>
              </a:rPr>
              <a:t>possível</a:t>
            </a:r>
            <a:r>
              <a:rPr lang="en-US" sz="1500" dirty="0">
                <a:solidFill>
                  <a:srgbClr val="000000"/>
                </a:solidFill>
              </a:rPr>
              <a:t>, a </a:t>
            </a:r>
            <a:r>
              <a:rPr lang="en-US" sz="1500" dirty="0" err="1">
                <a:solidFill>
                  <a:srgbClr val="000000"/>
                </a:solidFill>
              </a:rPr>
              <a:t>estratégia</a:t>
            </a:r>
            <a:r>
              <a:rPr lang="en-US" sz="1500" dirty="0">
                <a:solidFill>
                  <a:srgbClr val="000000"/>
                </a:solidFill>
              </a:rPr>
              <a:t> </a:t>
            </a:r>
            <a:r>
              <a:rPr lang="en-US" sz="1500" dirty="0" err="1">
                <a:solidFill>
                  <a:srgbClr val="000000"/>
                </a:solidFill>
              </a:rPr>
              <a:t>deve</a:t>
            </a:r>
            <a:r>
              <a:rPr lang="en-US" sz="1500" dirty="0">
                <a:solidFill>
                  <a:srgbClr val="000000"/>
                </a:solidFill>
              </a:rPr>
              <a:t> </a:t>
            </a:r>
            <a:r>
              <a:rPr lang="en-US" sz="1500" dirty="0" err="1">
                <a:solidFill>
                  <a:srgbClr val="000000"/>
                </a:solidFill>
              </a:rPr>
              <a:t>passar</a:t>
            </a:r>
            <a:r>
              <a:rPr lang="en-US" sz="1500" dirty="0">
                <a:solidFill>
                  <a:srgbClr val="000000"/>
                </a:solidFill>
              </a:rPr>
              <a:t> por </a:t>
            </a:r>
            <a:r>
              <a:rPr lang="en-US" sz="1500" dirty="0" err="1">
                <a:solidFill>
                  <a:srgbClr val="000000"/>
                </a:solidFill>
              </a:rPr>
              <a:t>eliminação</a:t>
            </a:r>
            <a:r>
              <a:rPr lang="en-US" sz="1500" dirty="0">
                <a:solidFill>
                  <a:srgbClr val="000000"/>
                </a:solidFill>
              </a:rPr>
              <a:t> das </a:t>
            </a:r>
            <a:r>
              <a:rPr lang="en-US" sz="1500" dirty="0" err="1">
                <a:solidFill>
                  <a:srgbClr val="000000"/>
                </a:solidFill>
              </a:rPr>
              <a:t>barreiras</a:t>
            </a:r>
            <a:r>
              <a:rPr lang="en-US" sz="1500" dirty="0">
                <a:solidFill>
                  <a:srgbClr val="000000"/>
                </a:solidFill>
              </a:rPr>
              <a:t> </a:t>
            </a:r>
            <a:r>
              <a:rPr lang="en-US" sz="1500" dirty="0" err="1">
                <a:solidFill>
                  <a:srgbClr val="000000"/>
                </a:solidFill>
              </a:rPr>
              <a:t>à</a:t>
            </a:r>
            <a:r>
              <a:rPr lang="en-US" sz="1500" dirty="0">
                <a:solidFill>
                  <a:srgbClr val="000000"/>
                </a:solidFill>
              </a:rPr>
              <a:t> </a:t>
            </a:r>
            <a:r>
              <a:rPr lang="en-US" sz="1500" dirty="0" err="1">
                <a:solidFill>
                  <a:srgbClr val="000000"/>
                </a:solidFill>
              </a:rPr>
              <a:t>adesão</a:t>
            </a:r>
            <a:r>
              <a:rPr lang="en-US" sz="1500" dirty="0">
                <a:solidFill>
                  <a:srgbClr val="000000"/>
                </a:solidFill>
              </a:rPr>
              <a:t>  </a:t>
            </a:r>
            <a:r>
              <a:rPr lang="en-US" sz="1500" dirty="0" err="1">
                <a:solidFill>
                  <a:srgbClr val="000000"/>
                </a:solidFill>
              </a:rPr>
              <a:t>privilegiando</a:t>
            </a:r>
            <a:r>
              <a:rPr lang="en-US" sz="1500" dirty="0">
                <a:solidFill>
                  <a:srgbClr val="000000"/>
                </a:solidFill>
              </a:rPr>
              <a:t> o </a:t>
            </a:r>
            <a:r>
              <a:rPr lang="en-US" sz="1500" dirty="0" err="1">
                <a:solidFill>
                  <a:srgbClr val="000000"/>
                </a:solidFill>
              </a:rPr>
              <a:t>início</a:t>
            </a:r>
            <a:r>
              <a:rPr lang="en-US" sz="1500" dirty="0">
                <a:solidFill>
                  <a:srgbClr val="000000"/>
                </a:solidFill>
              </a:rPr>
              <a:t> </a:t>
            </a:r>
            <a:r>
              <a:rPr lang="en-US" sz="1500" dirty="0" err="1">
                <a:solidFill>
                  <a:srgbClr val="000000"/>
                </a:solidFill>
              </a:rPr>
              <a:t>rápido</a:t>
            </a:r>
            <a:r>
              <a:rPr lang="en-US" sz="1500" dirty="0">
                <a:solidFill>
                  <a:srgbClr val="000000"/>
                </a:solidFill>
              </a:rPr>
              <a:t> de </a:t>
            </a:r>
            <a:r>
              <a:rPr lang="en-US" sz="1500" dirty="0" err="1">
                <a:solidFill>
                  <a:srgbClr val="000000"/>
                </a:solidFill>
              </a:rPr>
              <a:t>tratamento</a:t>
            </a:r>
            <a:r>
              <a:rPr lang="en-US" sz="1500" dirty="0">
                <a:solidFill>
                  <a:srgbClr val="000000"/>
                </a:solidFill>
              </a:rPr>
              <a:t>.</a:t>
            </a:r>
            <a:endParaRPr lang="pt-PT"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5230" y="2705814"/>
            <a:ext cx="4921540" cy="1569660"/>
          </a:xfrm>
          <a:prstGeom prst="rect">
            <a:avLst/>
          </a:prstGeom>
          <a:noFill/>
        </p:spPr>
        <p:txBody>
          <a:bodyPr wrap="none" rtlCol="0">
            <a:spAutoFit/>
          </a:bodyPr>
          <a:lstStyle/>
          <a:p>
            <a:pPr algn="ctr"/>
            <a:r>
              <a:rPr lang="pt-PT" sz="4800" b="1" dirty="0">
                <a:solidFill>
                  <a:srgbClr val="C00000"/>
                </a:solidFill>
              </a:rPr>
              <a:t>O PORQUÊ</a:t>
            </a:r>
          </a:p>
          <a:p>
            <a:pPr algn="ctr"/>
            <a:r>
              <a:rPr lang="pt-PT" sz="4800" b="1" dirty="0">
                <a:solidFill>
                  <a:srgbClr val="C00000"/>
                </a:solidFill>
              </a:rPr>
              <a:t>DO INÍCIO RÁPIDO</a:t>
            </a:r>
          </a:p>
        </p:txBody>
      </p:sp>
      <p:sp>
        <p:nvSpPr>
          <p:cNvPr id="8" name="Subtitle 2">
            <a:extLst>
              <a:ext uri="{FF2B5EF4-FFF2-40B4-BE49-F238E27FC236}">
                <a16:creationId xmlns:a16="http://schemas.microsoft.com/office/drawing/2014/main" id="{B0D8FFFD-77FF-459E-B450-6F2CE4AFF84B}"/>
              </a:ext>
            </a:extLst>
          </p:cNvPr>
          <p:cNvSpPr txBox="1">
            <a:spLocks/>
          </p:cNvSpPr>
          <p:nvPr/>
        </p:nvSpPr>
        <p:spPr>
          <a:xfrm>
            <a:off x="984945" y="5237947"/>
            <a:ext cx="4759897" cy="859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dirty="0">
                <a:solidFill>
                  <a:srgbClr val="1C518B"/>
                </a:solidFill>
              </a:rPr>
              <a:t>Dr.ª Ana Cláudia Miranda</a:t>
            </a:r>
          </a:p>
          <a:p>
            <a:r>
              <a:rPr lang="pt-PT" sz="1800" dirty="0">
                <a:solidFill>
                  <a:srgbClr val="1C518B"/>
                </a:solidFill>
              </a:rPr>
              <a:t>Centro Hospitalar Universitário Lisboa Ocidental</a:t>
            </a:r>
          </a:p>
        </p:txBody>
      </p:sp>
      <p:sp>
        <p:nvSpPr>
          <p:cNvPr id="9" name="Subtitle 2">
            <a:extLst>
              <a:ext uri="{FF2B5EF4-FFF2-40B4-BE49-F238E27FC236}">
                <a16:creationId xmlns:a16="http://schemas.microsoft.com/office/drawing/2014/main" id="{99D714F1-C4D8-45D0-A67E-8BBDE241FB9F}"/>
              </a:ext>
            </a:extLst>
          </p:cNvPr>
          <p:cNvSpPr txBox="1">
            <a:spLocks/>
          </p:cNvSpPr>
          <p:nvPr/>
        </p:nvSpPr>
        <p:spPr>
          <a:xfrm>
            <a:off x="6514464" y="5237947"/>
            <a:ext cx="4759897" cy="8949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dirty="0">
                <a:solidFill>
                  <a:srgbClr val="1C518B"/>
                </a:solidFill>
              </a:rPr>
              <a:t>Dr. Nuno Luís</a:t>
            </a:r>
          </a:p>
          <a:p>
            <a:pPr lvl="0">
              <a:spcBef>
                <a:spcPts val="432"/>
              </a:spcBef>
            </a:pPr>
            <a:r>
              <a:rPr lang="pt-PT" sz="1800" dirty="0">
                <a:solidFill>
                  <a:srgbClr val="1C518B"/>
                </a:solidFill>
              </a:rPr>
              <a:t>Centro Hospitalar de Setúbal</a:t>
            </a:r>
          </a:p>
          <a:p>
            <a:endParaRPr lang="pt-PT" sz="2600" dirty="0">
              <a:solidFill>
                <a:srgbClr val="1C518B"/>
              </a:solidFill>
            </a:endParaRPr>
          </a:p>
        </p:txBody>
      </p:sp>
      <p:sp>
        <p:nvSpPr>
          <p:cNvPr id="5" name="Rectangle 4">
            <a:extLst>
              <a:ext uri="{FF2B5EF4-FFF2-40B4-BE49-F238E27FC236}">
                <a16:creationId xmlns:a16="http://schemas.microsoft.com/office/drawing/2014/main" id="{CD86DE71-FA44-DB48-B50D-D312BD75A242}"/>
              </a:ext>
            </a:extLst>
          </p:cNvPr>
          <p:cNvSpPr/>
          <p:nvPr/>
        </p:nvSpPr>
        <p:spPr>
          <a:xfrm>
            <a:off x="1742536" y="1120068"/>
            <a:ext cx="8706928" cy="1138773"/>
          </a:xfrm>
          <a:prstGeom prst="rect">
            <a:avLst/>
          </a:prstGeom>
        </p:spPr>
        <p:txBody>
          <a:bodyPr wrap="square">
            <a:spAutoFit/>
          </a:bodyPr>
          <a:lstStyle/>
          <a:p>
            <a:pPr algn="ctr"/>
            <a:r>
              <a:rPr lang="pt-PT" sz="3400" dirty="0">
                <a:solidFill>
                  <a:srgbClr val="1C518B"/>
                </a:solidFill>
              </a:rPr>
              <a:t>INFEÇÃO POR VIH  </a:t>
            </a:r>
          </a:p>
          <a:p>
            <a:pPr algn="ctr"/>
            <a:r>
              <a:rPr lang="pt-PT" sz="3400" dirty="0">
                <a:solidFill>
                  <a:srgbClr val="1C518B"/>
                </a:solidFill>
              </a:rPr>
              <a:t>TRATAMENTO ANTIRRETROVÍRICO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973" y="323579"/>
            <a:ext cx="8905892" cy="830997"/>
          </a:xfrm>
          <a:prstGeom prst="rect">
            <a:avLst/>
          </a:prstGeom>
        </p:spPr>
        <p:txBody>
          <a:bodyPr wrap="square">
            <a:spAutoFit/>
          </a:bodyPr>
          <a:lstStyle/>
          <a:p>
            <a:r>
              <a:rPr lang="en-US" sz="4800" b="1" i="1" dirty="0">
                <a:solidFill>
                  <a:srgbClr val="C00000"/>
                </a:solidFill>
              </a:rPr>
              <a:t>PROS</a:t>
            </a:r>
            <a:r>
              <a:rPr lang="en-US" sz="2400" b="1" dirty="0">
                <a:solidFill>
                  <a:srgbClr val="C00000"/>
                </a:solidFill>
              </a:rPr>
              <a:t> E CONTRAS DO INÍCIO RÁPIDO DO TRATAMENTO ARV</a:t>
            </a:r>
            <a:endParaRPr lang="en-US" b="1" dirty="0"/>
          </a:p>
        </p:txBody>
      </p:sp>
      <p:sp>
        <p:nvSpPr>
          <p:cNvPr id="3" name="TextBox 2"/>
          <p:cNvSpPr txBox="1"/>
          <p:nvPr/>
        </p:nvSpPr>
        <p:spPr>
          <a:xfrm>
            <a:off x="151823" y="6098235"/>
            <a:ext cx="11553947" cy="584775"/>
          </a:xfrm>
          <a:prstGeom prst="rect">
            <a:avLst/>
          </a:prstGeom>
          <a:noFill/>
        </p:spPr>
        <p:txBody>
          <a:bodyPr wrap="square" rtlCol="0">
            <a:spAutoFit/>
          </a:bodyPr>
          <a:lstStyle/>
          <a:p>
            <a:r>
              <a:rPr lang="en-GB" sz="800" dirty="0">
                <a:solidFill>
                  <a:schemeClr val="tx1">
                    <a:lumMod val="65000"/>
                    <a:lumOff val="35000"/>
                  </a:schemeClr>
                </a:solidFill>
              </a:rPr>
              <a:t>De </a:t>
            </a:r>
            <a:r>
              <a:rPr lang="en-GB" sz="800" dirty="0" err="1">
                <a:solidFill>
                  <a:schemeClr val="tx1">
                    <a:lumMod val="65000"/>
                    <a:lumOff val="35000"/>
                  </a:schemeClr>
                </a:solidFill>
              </a:rPr>
              <a:t>Clerq</a:t>
            </a:r>
            <a:r>
              <a:rPr lang="en-GB" sz="800" dirty="0">
                <a:solidFill>
                  <a:schemeClr val="tx1">
                    <a:lumMod val="65000"/>
                    <a:lumOff val="35000"/>
                  </a:schemeClr>
                </a:solidFill>
              </a:rPr>
              <a:t> J </a:t>
            </a:r>
            <a:r>
              <a:rPr lang="en-GB" sz="800" i="1" dirty="0">
                <a:solidFill>
                  <a:schemeClr val="tx1">
                    <a:lumMod val="65000"/>
                    <a:lumOff val="35000"/>
                  </a:schemeClr>
                </a:solidFill>
              </a:rPr>
              <a:t>et al</a:t>
            </a:r>
            <a:r>
              <a:rPr lang="en-GB" sz="800" dirty="0">
                <a:solidFill>
                  <a:schemeClr val="tx1">
                    <a:lumMod val="65000"/>
                    <a:lumOff val="35000"/>
                  </a:schemeClr>
                </a:solidFill>
              </a:rPr>
              <a:t>. Benefits of antiretroviral therapy initiation during acute HIV infection. </a:t>
            </a:r>
            <a:r>
              <a:rPr lang="en-GB" sz="800" dirty="0" err="1">
                <a:solidFill>
                  <a:schemeClr val="tx1">
                    <a:lumMod val="65000"/>
                    <a:lumOff val="35000"/>
                  </a:schemeClr>
                </a:solidFill>
              </a:rPr>
              <a:t>Acta</a:t>
            </a:r>
            <a:r>
              <a:rPr lang="en-GB" sz="800" dirty="0">
                <a:solidFill>
                  <a:schemeClr val="tx1">
                    <a:lumMod val="65000"/>
                    <a:lumOff val="35000"/>
                  </a:schemeClr>
                </a:solidFill>
              </a:rPr>
              <a:t> </a:t>
            </a:r>
            <a:r>
              <a:rPr lang="en-GB" sz="800" dirty="0" err="1">
                <a:solidFill>
                  <a:schemeClr val="tx1">
                    <a:lumMod val="65000"/>
                    <a:lumOff val="35000"/>
                  </a:schemeClr>
                </a:solidFill>
              </a:rPr>
              <a:t>Clinica</a:t>
            </a:r>
            <a:r>
              <a:rPr lang="en-GB" sz="800" dirty="0">
                <a:solidFill>
                  <a:schemeClr val="tx1">
                    <a:lumMod val="65000"/>
                    <a:lumOff val="35000"/>
                  </a:schemeClr>
                </a:solidFill>
              </a:rPr>
              <a:t> </a:t>
            </a:r>
            <a:r>
              <a:rPr lang="en-GB" sz="800" dirty="0" err="1">
                <a:solidFill>
                  <a:schemeClr val="tx1">
                    <a:lumMod val="65000"/>
                    <a:lumOff val="35000"/>
                  </a:schemeClr>
                </a:solidFill>
              </a:rPr>
              <a:t>Belgica</a:t>
            </a:r>
            <a:r>
              <a:rPr lang="en-GB" sz="800" dirty="0">
                <a:solidFill>
                  <a:schemeClr val="tx1">
                    <a:lumMod val="65000"/>
                    <a:lumOff val="35000"/>
                  </a:schemeClr>
                </a:solidFill>
              </a:rPr>
              <a:t>. 2020. </a:t>
            </a:r>
            <a:r>
              <a:rPr lang="en-GB" sz="800" dirty="0" err="1">
                <a:solidFill>
                  <a:schemeClr val="tx1">
                    <a:lumMod val="65000"/>
                    <a:lumOff val="35000"/>
                  </a:schemeClr>
                </a:solidFill>
              </a:rPr>
              <a:t>Disponível</a:t>
            </a:r>
            <a:r>
              <a:rPr lang="en-GB" sz="800" dirty="0">
                <a:solidFill>
                  <a:schemeClr val="tx1">
                    <a:lumMod val="65000"/>
                    <a:lumOff val="35000"/>
                  </a:schemeClr>
                </a:solidFill>
              </a:rPr>
              <a:t> </a:t>
            </a:r>
            <a:r>
              <a:rPr lang="en-GB" sz="800" dirty="0" err="1">
                <a:solidFill>
                  <a:schemeClr val="tx1">
                    <a:lumMod val="65000"/>
                    <a:lumOff val="35000"/>
                  </a:schemeClr>
                </a:solidFill>
              </a:rPr>
              <a:t>em:https</a:t>
            </a:r>
            <a:r>
              <a:rPr lang="en-GB" sz="800" dirty="0">
                <a:solidFill>
                  <a:schemeClr val="tx1">
                    <a:lumMod val="65000"/>
                    <a:lumOff val="35000"/>
                  </a:schemeClr>
                </a:solidFill>
              </a:rPr>
              <a:t>://doi.org/10.1080/17843286.2020.1770413</a:t>
            </a:r>
          </a:p>
          <a:p>
            <a:r>
              <a:rPr lang="en-US" sz="800" dirty="0">
                <a:solidFill>
                  <a:schemeClr val="tx1">
                    <a:lumMod val="65000"/>
                    <a:lumOff val="35000"/>
                  </a:schemeClr>
                </a:solidFill>
              </a:rPr>
              <a:t>Moore RD, </a:t>
            </a:r>
            <a:r>
              <a:rPr lang="en-US" sz="800" dirty="0" err="1">
                <a:solidFill>
                  <a:schemeClr val="tx1">
                    <a:lumMod val="65000"/>
                    <a:lumOff val="35000"/>
                  </a:schemeClr>
                </a:solidFill>
              </a:rPr>
              <a:t>Keruly</a:t>
            </a:r>
            <a:r>
              <a:rPr lang="en-US" sz="800" dirty="0">
                <a:solidFill>
                  <a:schemeClr val="tx1">
                    <a:lumMod val="65000"/>
                    <a:lumOff val="35000"/>
                  </a:schemeClr>
                </a:solidFill>
              </a:rPr>
              <a:t> JC. CD4+ cell count 6 years after commencement of highly active antiretroviral therapy in persons with sustained </a:t>
            </a:r>
            <a:r>
              <a:rPr lang="en-US" sz="800" dirty="0" err="1">
                <a:solidFill>
                  <a:schemeClr val="tx1">
                    <a:lumMod val="65000"/>
                    <a:lumOff val="35000"/>
                  </a:schemeClr>
                </a:solidFill>
              </a:rPr>
              <a:t>virologic</a:t>
            </a:r>
            <a:r>
              <a:rPr lang="en-US" sz="800" dirty="0">
                <a:solidFill>
                  <a:schemeClr val="tx1">
                    <a:lumMod val="65000"/>
                    <a:lumOff val="35000"/>
                  </a:schemeClr>
                </a:solidFill>
              </a:rPr>
              <a:t> suppression. </a:t>
            </a:r>
            <a:r>
              <a:rPr lang="en-US" sz="800" i="1" dirty="0" err="1">
                <a:solidFill>
                  <a:schemeClr val="tx1">
                    <a:lumMod val="65000"/>
                    <a:lumOff val="35000"/>
                  </a:schemeClr>
                </a:solidFill>
              </a:rPr>
              <a:t>Clin</a:t>
            </a:r>
            <a:r>
              <a:rPr lang="en-US" sz="800" i="1" dirty="0">
                <a:solidFill>
                  <a:schemeClr val="tx1">
                    <a:lumMod val="65000"/>
                    <a:lumOff val="35000"/>
                  </a:schemeClr>
                </a:solidFill>
              </a:rPr>
              <a:t> Infect Dis</a:t>
            </a:r>
            <a:r>
              <a:rPr lang="en-US" sz="800" dirty="0">
                <a:solidFill>
                  <a:schemeClr val="tx1">
                    <a:lumMod val="65000"/>
                    <a:lumOff val="35000"/>
                  </a:schemeClr>
                </a:solidFill>
              </a:rPr>
              <a:t>. 2007;44(3):441-446.  </a:t>
            </a:r>
          </a:p>
          <a:p>
            <a:r>
              <a:rPr lang="en-US" sz="800" dirty="0" err="1">
                <a:solidFill>
                  <a:schemeClr val="tx1">
                    <a:lumMod val="65000"/>
                    <a:lumOff val="35000"/>
                  </a:schemeClr>
                </a:solidFill>
              </a:rPr>
              <a:t>Palella</a:t>
            </a:r>
            <a:r>
              <a:rPr lang="en-US" sz="800" dirty="0">
                <a:solidFill>
                  <a:schemeClr val="tx1">
                    <a:lumMod val="65000"/>
                    <a:lumOff val="35000"/>
                  </a:schemeClr>
                </a:solidFill>
              </a:rPr>
              <a:t> FJJ, Armon C, </a:t>
            </a:r>
            <a:r>
              <a:rPr lang="en-US" sz="800" dirty="0" err="1">
                <a:solidFill>
                  <a:schemeClr val="tx1">
                    <a:lumMod val="65000"/>
                    <a:lumOff val="35000"/>
                  </a:schemeClr>
                </a:solidFill>
              </a:rPr>
              <a:t>Chmiel</a:t>
            </a:r>
            <a:r>
              <a:rPr lang="en-US" sz="800" dirty="0">
                <a:solidFill>
                  <a:schemeClr val="tx1">
                    <a:lumMod val="65000"/>
                    <a:lumOff val="35000"/>
                  </a:schemeClr>
                </a:solidFill>
              </a:rPr>
              <a:t> JS, </a:t>
            </a:r>
            <a:r>
              <a:rPr lang="en-US" sz="800" i="1" dirty="0">
                <a:solidFill>
                  <a:schemeClr val="tx1">
                    <a:lumMod val="65000"/>
                    <a:lumOff val="35000"/>
                  </a:schemeClr>
                </a:solidFill>
              </a:rPr>
              <a:t>et al. </a:t>
            </a:r>
            <a:r>
              <a:rPr lang="en-US" sz="800" dirty="0">
                <a:solidFill>
                  <a:schemeClr val="tx1">
                    <a:lumMod val="65000"/>
                    <a:lumOff val="35000"/>
                  </a:schemeClr>
                </a:solidFill>
              </a:rPr>
              <a:t>CD4 cell count at initiation of ART, long-term likelihood of achieving CD4 &gt;750 cells/mm3 and mortality risk. </a:t>
            </a:r>
            <a:r>
              <a:rPr lang="en-US" sz="800" i="1" dirty="0">
                <a:solidFill>
                  <a:schemeClr val="tx1">
                    <a:lumMod val="65000"/>
                    <a:lumOff val="35000"/>
                  </a:schemeClr>
                </a:solidFill>
              </a:rPr>
              <a:t>J </a:t>
            </a:r>
            <a:r>
              <a:rPr lang="en-US" sz="800" i="1" dirty="0" err="1">
                <a:solidFill>
                  <a:schemeClr val="tx1">
                    <a:lumMod val="65000"/>
                    <a:lumOff val="35000"/>
                  </a:schemeClr>
                </a:solidFill>
              </a:rPr>
              <a:t>Antimicrob</a:t>
            </a:r>
            <a:r>
              <a:rPr lang="en-US" sz="800" i="1" dirty="0">
                <a:solidFill>
                  <a:schemeClr val="tx1">
                    <a:lumMod val="65000"/>
                    <a:lumOff val="35000"/>
                  </a:schemeClr>
                </a:solidFill>
              </a:rPr>
              <a:t> </a:t>
            </a:r>
            <a:r>
              <a:rPr lang="en-US" sz="800" i="1" dirty="0" err="1">
                <a:solidFill>
                  <a:schemeClr val="tx1">
                    <a:lumMod val="65000"/>
                    <a:lumOff val="35000"/>
                  </a:schemeClr>
                </a:solidFill>
              </a:rPr>
              <a:t>Chemother</a:t>
            </a:r>
            <a:r>
              <a:rPr lang="en-US" sz="800" dirty="0">
                <a:solidFill>
                  <a:schemeClr val="tx1">
                    <a:lumMod val="65000"/>
                    <a:lumOff val="35000"/>
                  </a:schemeClr>
                </a:solidFill>
              </a:rPr>
              <a:t>. 2016;71(9):2654-266</a:t>
            </a:r>
          </a:p>
          <a:p>
            <a:r>
              <a:rPr lang="en-GB" sz="800" dirty="0" err="1">
                <a:solidFill>
                  <a:schemeClr val="tx1">
                    <a:lumMod val="65000"/>
                    <a:lumOff val="35000"/>
                  </a:schemeClr>
                </a:solidFill>
                <a:ea typeface="Calibri" panose="020F0502020204030204" pitchFamily="34" charset="0"/>
              </a:rPr>
              <a:t>Uy</a:t>
            </a:r>
            <a:r>
              <a:rPr lang="en-GB" sz="800" dirty="0">
                <a:solidFill>
                  <a:schemeClr val="tx1">
                    <a:lumMod val="65000"/>
                    <a:lumOff val="35000"/>
                  </a:schemeClr>
                </a:solidFill>
                <a:ea typeface="Calibri" panose="020F0502020204030204" pitchFamily="34" charset="0"/>
              </a:rPr>
              <a:t> J, </a:t>
            </a:r>
            <a:r>
              <a:rPr lang="en-GB" sz="800" dirty="0" err="1">
                <a:solidFill>
                  <a:schemeClr val="tx1">
                    <a:lumMod val="65000"/>
                    <a:lumOff val="35000"/>
                  </a:schemeClr>
                </a:solidFill>
                <a:ea typeface="Calibri" panose="020F0502020204030204" pitchFamily="34" charset="0"/>
              </a:rPr>
              <a:t>Armon</a:t>
            </a:r>
            <a:r>
              <a:rPr lang="en-GB" sz="800" dirty="0">
                <a:solidFill>
                  <a:schemeClr val="tx1">
                    <a:lumMod val="65000"/>
                    <a:lumOff val="35000"/>
                  </a:schemeClr>
                </a:solidFill>
                <a:ea typeface="Calibri" panose="020F0502020204030204" pitchFamily="34" charset="0"/>
              </a:rPr>
              <a:t> C, </a:t>
            </a:r>
            <a:r>
              <a:rPr lang="en-GB" sz="800" dirty="0" err="1">
                <a:solidFill>
                  <a:schemeClr val="tx1">
                    <a:lumMod val="65000"/>
                    <a:lumOff val="35000"/>
                  </a:schemeClr>
                </a:solidFill>
                <a:ea typeface="Calibri" panose="020F0502020204030204" pitchFamily="34" charset="0"/>
              </a:rPr>
              <a:t>Buchacz</a:t>
            </a:r>
            <a:r>
              <a:rPr lang="en-GB" sz="800" dirty="0">
                <a:solidFill>
                  <a:schemeClr val="tx1">
                    <a:lumMod val="65000"/>
                    <a:lumOff val="35000"/>
                  </a:schemeClr>
                </a:solidFill>
                <a:ea typeface="Calibri" panose="020F0502020204030204" pitchFamily="34" charset="0"/>
              </a:rPr>
              <a:t> K, Wood K, Brooks JT. Initiation of HAART at higher CD4 cell counts is associated with a lower frequency of antiretroviral drug resistance mutations at </a:t>
            </a:r>
            <a:r>
              <a:rPr lang="en-GB" sz="800" dirty="0" err="1">
                <a:solidFill>
                  <a:schemeClr val="tx1">
                    <a:lumMod val="65000"/>
                    <a:lumOff val="35000"/>
                  </a:schemeClr>
                </a:solidFill>
                <a:ea typeface="Calibri" panose="020F0502020204030204" pitchFamily="34" charset="0"/>
              </a:rPr>
              <a:t>virologic</a:t>
            </a:r>
            <a:r>
              <a:rPr lang="en-GB" sz="800" dirty="0">
                <a:solidFill>
                  <a:schemeClr val="tx1">
                    <a:lumMod val="65000"/>
                    <a:lumOff val="35000"/>
                  </a:schemeClr>
                </a:solidFill>
                <a:ea typeface="Calibri" panose="020F0502020204030204" pitchFamily="34" charset="0"/>
              </a:rPr>
              <a:t> failure. </a:t>
            </a:r>
            <a:r>
              <a:rPr lang="en-GB" sz="800" i="1" dirty="0">
                <a:solidFill>
                  <a:schemeClr val="tx1">
                    <a:lumMod val="65000"/>
                    <a:lumOff val="35000"/>
                  </a:schemeClr>
                </a:solidFill>
                <a:ea typeface="Calibri" panose="020F0502020204030204" pitchFamily="34" charset="0"/>
              </a:rPr>
              <a:t>J </a:t>
            </a:r>
            <a:r>
              <a:rPr lang="en-GB" sz="800" i="1" dirty="0" err="1">
                <a:solidFill>
                  <a:schemeClr val="tx1">
                    <a:lumMod val="65000"/>
                    <a:lumOff val="35000"/>
                  </a:schemeClr>
                </a:solidFill>
                <a:ea typeface="Calibri" panose="020F0502020204030204" pitchFamily="34" charset="0"/>
              </a:rPr>
              <a:t>Acquir</a:t>
            </a:r>
            <a:r>
              <a:rPr lang="en-GB" sz="800" i="1" dirty="0">
                <a:solidFill>
                  <a:schemeClr val="tx1">
                    <a:lumMod val="65000"/>
                    <a:lumOff val="35000"/>
                  </a:schemeClr>
                </a:solidFill>
                <a:ea typeface="Calibri" panose="020F0502020204030204" pitchFamily="34" charset="0"/>
              </a:rPr>
              <a:t> Immune </a:t>
            </a:r>
            <a:r>
              <a:rPr lang="en-GB" sz="800" i="1" dirty="0" err="1">
                <a:solidFill>
                  <a:schemeClr val="tx1">
                    <a:lumMod val="65000"/>
                    <a:lumOff val="35000"/>
                  </a:schemeClr>
                </a:solidFill>
                <a:ea typeface="Calibri" panose="020F0502020204030204" pitchFamily="34" charset="0"/>
              </a:rPr>
              <a:t>Defic</a:t>
            </a:r>
            <a:r>
              <a:rPr lang="en-GB" sz="800" i="1" dirty="0">
                <a:solidFill>
                  <a:schemeClr val="tx1">
                    <a:lumMod val="65000"/>
                    <a:lumOff val="35000"/>
                  </a:schemeClr>
                </a:solidFill>
                <a:ea typeface="Calibri" panose="020F0502020204030204" pitchFamily="34" charset="0"/>
              </a:rPr>
              <a:t> </a:t>
            </a:r>
            <a:r>
              <a:rPr lang="en-GB" sz="800" i="1" dirty="0" err="1">
                <a:solidFill>
                  <a:schemeClr val="tx1">
                    <a:lumMod val="65000"/>
                    <a:lumOff val="35000"/>
                  </a:schemeClr>
                </a:solidFill>
                <a:ea typeface="Calibri" panose="020F0502020204030204" pitchFamily="34" charset="0"/>
              </a:rPr>
              <a:t>Syndr</a:t>
            </a:r>
            <a:r>
              <a:rPr lang="en-GB" sz="800" dirty="0">
                <a:solidFill>
                  <a:schemeClr val="tx1">
                    <a:lumMod val="65000"/>
                    <a:lumOff val="35000"/>
                  </a:schemeClr>
                </a:solidFill>
                <a:ea typeface="Calibri" panose="020F0502020204030204" pitchFamily="34" charset="0"/>
              </a:rPr>
              <a:t>. 2009;51(4):450-453. </a:t>
            </a:r>
            <a:endParaRPr lang="en-GB" sz="800" dirty="0">
              <a:solidFill>
                <a:schemeClr val="tx1">
                  <a:lumMod val="65000"/>
                  <a:lumOff val="35000"/>
                </a:schemeClr>
              </a:solidFill>
            </a:endParaRPr>
          </a:p>
        </p:txBody>
      </p:sp>
      <p:sp>
        <p:nvSpPr>
          <p:cNvPr id="4" name="Rectangle 3">
            <a:extLst>
              <a:ext uri="{FF2B5EF4-FFF2-40B4-BE49-F238E27FC236}">
                <a16:creationId xmlns:a16="http://schemas.microsoft.com/office/drawing/2014/main" id="{CC86DFEF-4C12-4C42-BF46-5C08F045817F}"/>
              </a:ext>
            </a:extLst>
          </p:cNvPr>
          <p:cNvSpPr/>
          <p:nvPr/>
        </p:nvSpPr>
        <p:spPr>
          <a:xfrm>
            <a:off x="1643054" y="1671894"/>
            <a:ext cx="8731352" cy="3785652"/>
          </a:xfrm>
          <a:prstGeom prst="rect">
            <a:avLst/>
          </a:prstGeom>
        </p:spPr>
        <p:txBody>
          <a:bodyPr wrap="square">
            <a:spAutoFit/>
          </a:bodyPr>
          <a:lstStyle/>
          <a:p>
            <a:pPr marL="719138" indent="-285750">
              <a:buClr>
                <a:srgbClr val="C00000"/>
              </a:buClr>
              <a:buFont typeface="Arial" panose="020B0604020202020204" pitchFamily="34" charset="0"/>
              <a:buChar char="•"/>
            </a:pPr>
            <a:r>
              <a:rPr lang="en-US" dirty="0"/>
              <a:t>	RECUPERAÇÃO E PRESERVAÇÃO IMUNOLÓGICA</a:t>
            </a:r>
            <a:endParaRPr lang="en-US" baseline="30000" dirty="0">
              <a:solidFill>
                <a:srgbClr val="FF0000"/>
              </a:solidFill>
            </a:endParaRPr>
          </a:p>
          <a:p>
            <a:pPr marL="719138" indent="-285750">
              <a:buClr>
                <a:srgbClr val="C00000"/>
              </a:buClr>
              <a:buFont typeface="Arial" panose="020B0604020202020204" pitchFamily="34" charset="0"/>
              <a:buChar char="•"/>
            </a:pPr>
            <a:r>
              <a:rPr lang="en-US" dirty="0"/>
              <a:t>	CONTROLO DA REPLICAÇÃO VÍRICA</a:t>
            </a:r>
            <a:endParaRPr lang="en-US" baseline="30000" dirty="0">
              <a:solidFill>
                <a:srgbClr val="FF0000"/>
              </a:solidFill>
            </a:endParaRPr>
          </a:p>
          <a:p>
            <a:pPr marL="719138" indent="-285750">
              <a:buClr>
                <a:srgbClr val="C00000"/>
              </a:buClr>
              <a:buFont typeface="Arial" panose="020B0604020202020204" pitchFamily="34" charset="0"/>
              <a:buChar char="•"/>
            </a:pPr>
            <a:r>
              <a:rPr lang="en-US" dirty="0"/>
              <a:t>	REDUÇÃO DA DIMENSÃO DOS RESERVATÓRIOS</a:t>
            </a:r>
          </a:p>
          <a:p>
            <a:pPr marL="719138" indent="-285750">
              <a:buClr>
                <a:srgbClr val="C00000"/>
              </a:buClr>
              <a:buFont typeface="Arial" panose="020B0604020202020204" pitchFamily="34" charset="0"/>
              <a:buChar char="•"/>
            </a:pPr>
            <a:r>
              <a:rPr lang="en-US" dirty="0"/>
              <a:t>	REDUÇÃO DA DIVERSIDADE GENÉTICA</a:t>
            </a:r>
          </a:p>
          <a:p>
            <a:pPr marL="719138" indent="-285750">
              <a:buClr>
                <a:srgbClr val="C00000"/>
              </a:buClr>
              <a:buFont typeface="Arial" panose="020B0604020202020204" pitchFamily="34" charset="0"/>
              <a:buChar char="•"/>
            </a:pPr>
            <a:r>
              <a:rPr lang="en-US" dirty="0"/>
              <a:t>	</a:t>
            </a:r>
            <a:r>
              <a:rPr lang="en-US" dirty="0">
                <a:solidFill>
                  <a:srgbClr val="000000"/>
                </a:solidFill>
              </a:rPr>
              <a:t>REDUÇÃO DA EMERGÊNCIA DE RESISTÊNCIAS</a:t>
            </a:r>
            <a:endParaRPr lang="en-US" baseline="30000" dirty="0">
              <a:solidFill>
                <a:srgbClr val="000000"/>
              </a:solidFill>
            </a:endParaRPr>
          </a:p>
          <a:p>
            <a:pPr marL="719138" indent="-285750">
              <a:buClr>
                <a:srgbClr val="C00000"/>
              </a:buClr>
              <a:buFont typeface="Arial" panose="020B0604020202020204" pitchFamily="34" charset="0"/>
              <a:buChar char="•"/>
            </a:pPr>
            <a:r>
              <a:rPr lang="en-US" dirty="0"/>
              <a:t>	DIMINUIÇÃO DOS MEDIADORES INFLAMATÓRIOS (IMUNOACTIVAÇÃO)</a:t>
            </a:r>
            <a:r>
              <a:rPr lang="en-US" b="1" dirty="0"/>
              <a:t> </a:t>
            </a:r>
          </a:p>
          <a:p>
            <a:pPr marL="719138" indent="-285750">
              <a:buClr>
                <a:srgbClr val="C00000"/>
              </a:buClr>
              <a:buFont typeface="Arial" panose="020B0604020202020204" pitchFamily="34" charset="0"/>
              <a:buChar char="•"/>
            </a:pPr>
            <a:r>
              <a:rPr lang="en-US" b="1" dirty="0"/>
              <a:t>	</a:t>
            </a:r>
            <a:r>
              <a:rPr lang="en-US" dirty="0"/>
              <a:t>REDUÇÃO DA MORBILIDADE E MORTALIDADE</a:t>
            </a:r>
          </a:p>
          <a:p>
            <a:endParaRPr lang="en-US" b="1" dirty="0"/>
          </a:p>
          <a:p>
            <a:r>
              <a:rPr lang="en-US" b="1" dirty="0"/>
              <a:t>	</a:t>
            </a:r>
            <a:r>
              <a:rPr lang="en-US" sz="2400" b="1" dirty="0"/>
              <a:t>REFERENCIAÇÃO E RETENÇÃO NOS CUIDADOS DE SAÚDE </a:t>
            </a:r>
            <a:endParaRPr lang="en-US" sz="2400" b="1" dirty="0">
              <a:solidFill>
                <a:srgbClr val="FF0000"/>
              </a:solidFill>
            </a:endParaRPr>
          </a:p>
          <a:p>
            <a:r>
              <a:rPr lang="en-US" sz="2400" b="1" dirty="0"/>
              <a:t>	&gt;&gt;&gt; GANHO GLOBAL NA SAÚDE INDIVIDUAL</a:t>
            </a:r>
          </a:p>
          <a:p>
            <a:pPr algn="ctr"/>
            <a:r>
              <a:rPr lang="en-US" sz="2400" b="1" dirty="0"/>
              <a:t>	</a:t>
            </a:r>
            <a:r>
              <a:rPr lang="en-US" sz="2400" b="1" dirty="0">
                <a:solidFill>
                  <a:srgbClr val="C00000"/>
                </a:solidFill>
              </a:rPr>
              <a:t>EMPODERAMENTO DA PESSOA QUE VIVE COM VIH NA GESTÃO DA SUA SAÚDE</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73" y="5867273"/>
            <a:ext cx="9184599" cy="1077218"/>
          </a:xfrm>
          <a:prstGeom prst="rect">
            <a:avLst/>
          </a:prstGeom>
          <a:noFill/>
        </p:spPr>
        <p:txBody>
          <a:bodyPr wrap="square" rtlCol="0">
            <a:spAutoFit/>
          </a:bodyPr>
          <a:lstStyle/>
          <a:p>
            <a:r>
              <a:rPr lang="en-GB" sz="800" dirty="0" err="1">
                <a:solidFill>
                  <a:schemeClr val="tx1">
                    <a:lumMod val="65000"/>
                    <a:lumOff val="35000"/>
                  </a:schemeClr>
                </a:solidFill>
              </a:rPr>
              <a:t>Eriksen</a:t>
            </a:r>
            <a:r>
              <a:rPr lang="en-GB" sz="800" dirty="0">
                <a:solidFill>
                  <a:schemeClr val="tx1">
                    <a:lumMod val="65000"/>
                    <a:lumOff val="35000"/>
                  </a:schemeClr>
                </a:solidFill>
              </a:rPr>
              <a:t> J </a:t>
            </a:r>
            <a:r>
              <a:rPr lang="en-GB" sz="800" i="1" dirty="0">
                <a:solidFill>
                  <a:schemeClr val="tx1">
                    <a:lumMod val="65000"/>
                    <a:lumOff val="35000"/>
                  </a:schemeClr>
                </a:solidFill>
              </a:rPr>
              <a:t>et al</a:t>
            </a:r>
            <a:r>
              <a:rPr lang="en-GB" sz="800" dirty="0">
                <a:solidFill>
                  <a:schemeClr val="tx1">
                    <a:lumMod val="65000"/>
                    <a:lumOff val="35000"/>
                  </a:schemeClr>
                </a:solidFill>
              </a:rPr>
              <a:t>. Contagiousness in treated HIV-1 infection. Infectious Diseases. 2020.Disponível </a:t>
            </a:r>
            <a:r>
              <a:rPr lang="en-GB" sz="800" dirty="0" err="1">
                <a:solidFill>
                  <a:schemeClr val="tx1">
                    <a:lumMod val="65000"/>
                    <a:lumOff val="35000"/>
                  </a:schemeClr>
                </a:solidFill>
              </a:rPr>
              <a:t>em</a:t>
            </a:r>
            <a:r>
              <a:rPr lang="en-GB" sz="800" dirty="0">
                <a:solidFill>
                  <a:schemeClr val="tx1">
                    <a:lumMod val="65000"/>
                    <a:lumOff val="35000"/>
                  </a:schemeClr>
                </a:solidFill>
              </a:rPr>
              <a:t>: </a:t>
            </a:r>
            <a:r>
              <a:rPr lang="en-GB" sz="800"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https://doi.org/10.1080/23744235.2020.1831696</a:t>
            </a:r>
            <a:endParaRPr lang="en-GB" sz="800" dirty="0">
              <a:solidFill>
                <a:schemeClr val="tx1">
                  <a:lumMod val="65000"/>
                  <a:lumOff val="35000"/>
                </a:schemeClr>
              </a:solidFill>
            </a:endParaRPr>
          </a:p>
          <a:p>
            <a:r>
              <a:rPr lang="en-GB" sz="800" dirty="0" err="1">
                <a:solidFill>
                  <a:schemeClr val="tx1">
                    <a:lumMod val="65000"/>
                    <a:lumOff val="35000"/>
                  </a:schemeClr>
                </a:solidFill>
              </a:rPr>
              <a:t>Bekker</a:t>
            </a:r>
            <a:r>
              <a:rPr lang="en-GB" sz="800" dirty="0">
                <a:solidFill>
                  <a:schemeClr val="tx1">
                    <a:lumMod val="65000"/>
                    <a:lumOff val="35000"/>
                  </a:schemeClr>
                </a:solidFill>
              </a:rPr>
              <a:t> L-G </a:t>
            </a:r>
            <a:r>
              <a:rPr lang="en-GB" sz="800" i="1" dirty="0">
                <a:solidFill>
                  <a:schemeClr val="tx1">
                    <a:lumMod val="65000"/>
                    <a:lumOff val="35000"/>
                  </a:schemeClr>
                </a:solidFill>
              </a:rPr>
              <a:t>et al</a:t>
            </a:r>
            <a:r>
              <a:rPr lang="en-GB" sz="800" dirty="0">
                <a:solidFill>
                  <a:schemeClr val="tx1">
                    <a:lumMod val="65000"/>
                    <a:lumOff val="35000"/>
                  </a:schemeClr>
                </a:solidFill>
              </a:rPr>
              <a:t>. HIV prevention: better choice for better coverage. Journal of the International AIDS Society. 2022;25:e25872.</a:t>
            </a:r>
          </a:p>
          <a:p>
            <a:r>
              <a:rPr lang="en-GB" sz="800" dirty="0" err="1">
                <a:solidFill>
                  <a:schemeClr val="tx1">
                    <a:lumMod val="65000"/>
                    <a:lumOff val="35000"/>
                  </a:schemeClr>
                </a:solidFill>
              </a:rPr>
              <a:t>Baggaley</a:t>
            </a:r>
            <a:r>
              <a:rPr lang="en-GB" sz="800" dirty="0">
                <a:solidFill>
                  <a:schemeClr val="tx1">
                    <a:lumMod val="65000"/>
                    <a:lumOff val="35000"/>
                  </a:schemeClr>
                </a:solidFill>
              </a:rPr>
              <a:t> R &amp; Hollingsworth TD. How universal does universal test and treat have to be? The Lancet. 2020;7:e306-e308.</a:t>
            </a:r>
          </a:p>
          <a:p>
            <a:r>
              <a:rPr lang="en-GB" sz="800" dirty="0">
                <a:solidFill>
                  <a:schemeClr val="tx1">
                    <a:lumMod val="65000"/>
                    <a:lumOff val="35000"/>
                  </a:schemeClr>
                </a:solidFill>
                <a:ea typeface="Calibri" panose="020F0502020204030204" pitchFamily="34" charset="0"/>
              </a:rPr>
              <a:t>Das M, Chu PL, Santos GM, </a:t>
            </a:r>
            <a:r>
              <a:rPr lang="en-GB" sz="800" i="1" dirty="0">
                <a:solidFill>
                  <a:schemeClr val="tx1">
                    <a:lumMod val="65000"/>
                    <a:lumOff val="35000"/>
                  </a:schemeClr>
                </a:solidFill>
                <a:ea typeface="Calibri" panose="020F0502020204030204" pitchFamily="34" charset="0"/>
              </a:rPr>
              <a:t>et al. </a:t>
            </a:r>
            <a:r>
              <a:rPr lang="en-GB" sz="800" dirty="0">
                <a:solidFill>
                  <a:schemeClr val="tx1">
                    <a:lumMod val="65000"/>
                    <a:lumOff val="35000"/>
                  </a:schemeClr>
                </a:solidFill>
                <a:ea typeface="Calibri" panose="020F0502020204030204" pitchFamily="34" charset="0"/>
              </a:rPr>
              <a:t>Decreases in community viral load are accompanied by reductions in new HIV infections in San Francisco. </a:t>
            </a:r>
            <a:r>
              <a:rPr lang="pt-PT" sz="800" i="1" dirty="0" err="1">
                <a:solidFill>
                  <a:schemeClr val="tx1">
                    <a:lumMod val="65000"/>
                    <a:lumOff val="35000"/>
                  </a:schemeClr>
                </a:solidFill>
                <a:ea typeface="Calibri" panose="020F0502020204030204" pitchFamily="34" charset="0"/>
              </a:rPr>
              <a:t>PLoS</a:t>
            </a:r>
            <a:r>
              <a:rPr lang="pt-PT" sz="800" i="1" dirty="0">
                <a:solidFill>
                  <a:schemeClr val="tx1">
                    <a:lumMod val="65000"/>
                    <a:lumOff val="35000"/>
                  </a:schemeClr>
                </a:solidFill>
                <a:ea typeface="Calibri" panose="020F0502020204030204" pitchFamily="34" charset="0"/>
              </a:rPr>
              <a:t> </a:t>
            </a:r>
            <a:r>
              <a:rPr lang="pt-PT" sz="800" i="1" dirty="0" err="1">
                <a:solidFill>
                  <a:schemeClr val="tx1">
                    <a:lumMod val="65000"/>
                    <a:lumOff val="35000"/>
                  </a:schemeClr>
                </a:solidFill>
                <a:ea typeface="Calibri" panose="020F0502020204030204" pitchFamily="34" charset="0"/>
              </a:rPr>
              <a:t>One</a:t>
            </a:r>
            <a:r>
              <a:rPr lang="pt-PT" sz="800" dirty="0">
                <a:solidFill>
                  <a:schemeClr val="tx1">
                    <a:lumMod val="65000"/>
                    <a:lumOff val="35000"/>
                  </a:schemeClr>
                </a:solidFill>
                <a:ea typeface="Calibri" panose="020F0502020204030204" pitchFamily="34" charset="0"/>
              </a:rPr>
              <a:t>. 2010;5(6): e11068; </a:t>
            </a:r>
          </a:p>
          <a:p>
            <a:r>
              <a:rPr lang="pt-PT" sz="800" dirty="0" err="1">
                <a:solidFill>
                  <a:schemeClr val="tx1">
                    <a:lumMod val="65000"/>
                    <a:lumOff val="35000"/>
                  </a:schemeClr>
                </a:solidFill>
                <a:ea typeface="Calibri" panose="020F0502020204030204" pitchFamily="34" charset="0"/>
              </a:rPr>
              <a:t>Montaner</a:t>
            </a:r>
            <a:r>
              <a:rPr lang="pt-PT" sz="800" dirty="0">
                <a:solidFill>
                  <a:schemeClr val="tx1">
                    <a:lumMod val="65000"/>
                    <a:lumOff val="35000"/>
                  </a:schemeClr>
                </a:solidFill>
                <a:ea typeface="Calibri" panose="020F0502020204030204" pitchFamily="34" charset="0"/>
              </a:rPr>
              <a:t> JS, Lima VD, </a:t>
            </a:r>
            <a:r>
              <a:rPr lang="pt-PT" sz="800" dirty="0" err="1">
                <a:solidFill>
                  <a:schemeClr val="tx1">
                    <a:lumMod val="65000"/>
                    <a:lumOff val="35000"/>
                  </a:schemeClr>
                </a:solidFill>
                <a:ea typeface="Calibri" panose="020F0502020204030204" pitchFamily="34" charset="0"/>
              </a:rPr>
              <a:t>Harrigan</a:t>
            </a:r>
            <a:r>
              <a:rPr lang="pt-PT" sz="800" dirty="0">
                <a:solidFill>
                  <a:schemeClr val="tx1">
                    <a:lumMod val="65000"/>
                    <a:lumOff val="35000"/>
                  </a:schemeClr>
                </a:solidFill>
                <a:ea typeface="Calibri" panose="020F0502020204030204" pitchFamily="34" charset="0"/>
              </a:rPr>
              <a:t> PR, </a:t>
            </a:r>
            <a:r>
              <a:rPr lang="pt-PT" sz="800" i="1" dirty="0" err="1">
                <a:solidFill>
                  <a:schemeClr val="tx1">
                    <a:lumMod val="65000"/>
                    <a:lumOff val="35000"/>
                  </a:schemeClr>
                </a:solidFill>
                <a:ea typeface="Calibri" panose="020F0502020204030204" pitchFamily="34" charset="0"/>
              </a:rPr>
              <a:t>et</a:t>
            </a:r>
            <a:r>
              <a:rPr lang="pt-PT" sz="800" i="1" dirty="0">
                <a:solidFill>
                  <a:schemeClr val="tx1">
                    <a:lumMod val="65000"/>
                    <a:lumOff val="35000"/>
                  </a:schemeClr>
                </a:solidFill>
                <a:ea typeface="Calibri" panose="020F0502020204030204" pitchFamily="34" charset="0"/>
              </a:rPr>
              <a:t> al. </a:t>
            </a:r>
            <a:r>
              <a:rPr lang="en-GB" sz="800" dirty="0">
                <a:solidFill>
                  <a:schemeClr val="tx1">
                    <a:lumMod val="65000"/>
                    <a:lumOff val="35000"/>
                  </a:schemeClr>
                </a:solidFill>
                <a:ea typeface="Calibri" panose="020F0502020204030204" pitchFamily="34" charset="0"/>
              </a:rPr>
              <a:t>Expansion of HAART coverage is associated with sustained decreases in HIV/AIDS morbidity, mortality and HIV transmission: the "HIV Treatment as Prevention" experience in a Canadian setting. </a:t>
            </a:r>
            <a:r>
              <a:rPr lang="pt-PT" sz="800" i="1" dirty="0" err="1">
                <a:solidFill>
                  <a:schemeClr val="tx1">
                    <a:lumMod val="65000"/>
                    <a:lumOff val="35000"/>
                  </a:schemeClr>
                </a:solidFill>
                <a:ea typeface="Calibri" panose="020F0502020204030204" pitchFamily="34" charset="0"/>
              </a:rPr>
              <a:t>PLoS</a:t>
            </a:r>
            <a:r>
              <a:rPr lang="pt-PT" sz="800" i="1" dirty="0">
                <a:solidFill>
                  <a:schemeClr val="tx1">
                    <a:lumMod val="65000"/>
                    <a:lumOff val="35000"/>
                  </a:schemeClr>
                </a:solidFill>
                <a:ea typeface="Calibri" panose="020F0502020204030204" pitchFamily="34" charset="0"/>
              </a:rPr>
              <a:t> </a:t>
            </a:r>
            <a:r>
              <a:rPr lang="pt-PT" sz="800" i="1" dirty="0" err="1">
                <a:solidFill>
                  <a:schemeClr val="tx1">
                    <a:lumMod val="65000"/>
                    <a:lumOff val="35000"/>
                  </a:schemeClr>
                </a:solidFill>
                <a:ea typeface="Calibri" panose="020F0502020204030204" pitchFamily="34" charset="0"/>
              </a:rPr>
              <a:t>One</a:t>
            </a:r>
            <a:r>
              <a:rPr lang="pt-PT" sz="800" dirty="0">
                <a:solidFill>
                  <a:schemeClr val="tx1">
                    <a:lumMod val="65000"/>
                    <a:lumOff val="35000"/>
                  </a:schemeClr>
                </a:solidFill>
                <a:ea typeface="Calibri" panose="020F0502020204030204" pitchFamily="34" charset="0"/>
              </a:rPr>
              <a:t>. 2014;9(2): e87872.</a:t>
            </a:r>
            <a:endParaRPr lang="pt-PT" sz="800" dirty="0">
              <a:solidFill>
                <a:schemeClr val="tx1">
                  <a:lumMod val="65000"/>
                  <a:lumOff val="35000"/>
                </a:schemeClr>
              </a:solidFill>
            </a:endParaRPr>
          </a:p>
          <a:p>
            <a:endParaRPr lang="en-GB" sz="800" dirty="0">
              <a:solidFill>
                <a:srgbClr val="7F7F7F"/>
              </a:solidFill>
            </a:endParaRPr>
          </a:p>
          <a:p>
            <a:endParaRPr lang="en-GB" sz="800" dirty="0">
              <a:solidFill>
                <a:srgbClr val="7F7F7F"/>
              </a:solidFill>
            </a:endParaRPr>
          </a:p>
        </p:txBody>
      </p:sp>
      <p:grpSp>
        <p:nvGrpSpPr>
          <p:cNvPr id="2" name="Group 1">
            <a:extLst>
              <a:ext uri="{FF2B5EF4-FFF2-40B4-BE49-F238E27FC236}">
                <a16:creationId xmlns:a16="http://schemas.microsoft.com/office/drawing/2014/main" id="{8F20A4BC-44FF-B544-8B77-3326CA250F5E}"/>
              </a:ext>
            </a:extLst>
          </p:cNvPr>
          <p:cNvGrpSpPr/>
          <p:nvPr/>
        </p:nvGrpSpPr>
        <p:grpSpPr>
          <a:xfrm>
            <a:off x="1643054" y="2275153"/>
            <a:ext cx="8905892" cy="2983625"/>
            <a:chOff x="1762108" y="2120512"/>
            <a:chExt cx="8905892" cy="2983625"/>
          </a:xfrm>
        </p:grpSpPr>
        <p:sp>
          <p:nvSpPr>
            <p:cNvPr id="5" name="Rectangle 4"/>
            <p:cNvSpPr/>
            <p:nvPr/>
          </p:nvSpPr>
          <p:spPr>
            <a:xfrm>
              <a:off x="1762108" y="2120512"/>
              <a:ext cx="8905892" cy="2585323"/>
            </a:xfrm>
            <a:prstGeom prst="rect">
              <a:avLst/>
            </a:prstGeom>
          </p:spPr>
          <p:txBody>
            <a:bodyPr wrap="square">
              <a:spAutoFit/>
            </a:bodyPr>
            <a:lstStyle/>
            <a:p>
              <a:r>
                <a:rPr lang="en-US" sz="2400" b="1" dirty="0"/>
                <a:t>… PARA ALÉM DO BENEFÍCIO INDIVIDUAL </a:t>
              </a:r>
            </a:p>
            <a:p>
              <a:endParaRPr lang="en-US" sz="2400" b="1" dirty="0"/>
            </a:p>
            <a:p>
              <a:r>
                <a:rPr lang="en-US" sz="2400" b="1" dirty="0"/>
                <a:t>	</a:t>
              </a:r>
              <a:r>
                <a:rPr lang="en-US" dirty="0"/>
                <a:t>REDUÇÃO DO RISCO DE TRANSMISSIBILIDADE (INDETETÁVEL = INTRANSMISSÍVEL)</a:t>
              </a:r>
            </a:p>
            <a:p>
              <a:endParaRPr lang="en-US" dirty="0"/>
            </a:p>
            <a:p>
              <a:endParaRPr lang="en-US" dirty="0"/>
            </a:p>
            <a:p>
              <a:r>
                <a:rPr lang="en-US" dirty="0"/>
                <a:t>	</a:t>
              </a:r>
            </a:p>
            <a:p>
              <a:endParaRPr lang="en-US" dirty="0"/>
            </a:p>
            <a:p>
              <a:r>
                <a:rPr lang="en-US" dirty="0"/>
                <a:t>	IMPACTO NA REDUÇÃO DA INCIDÊNCIA </a:t>
              </a:r>
              <a:endParaRPr lang="pt-PT" dirty="0"/>
            </a:p>
          </p:txBody>
        </p:sp>
        <p:sp>
          <p:nvSpPr>
            <p:cNvPr id="4" name="Left Arrow Callout 3"/>
            <p:cNvSpPr/>
            <p:nvPr/>
          </p:nvSpPr>
          <p:spPr>
            <a:xfrm>
              <a:off x="6526313" y="3898302"/>
              <a:ext cx="3903579" cy="1205835"/>
            </a:xfrm>
            <a:prstGeom prst="leftArrowCallout">
              <a:avLst>
                <a:gd name="adj1" fmla="val 25000"/>
                <a:gd name="adj2" fmla="val 25000"/>
                <a:gd name="adj3" fmla="val 25000"/>
                <a:gd name="adj4" fmla="val 80003"/>
              </a:avLst>
            </a:prstGeom>
            <a:noFill/>
            <a:ln w="1016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PT" dirty="0">
                  <a:solidFill>
                    <a:schemeClr val="tx1"/>
                  </a:solidFill>
                </a:rPr>
                <a:t>ESTRATÉGIAS INTEGRADAS E COMPLEMENTARES</a:t>
              </a:r>
            </a:p>
            <a:p>
              <a:pPr algn="ctr"/>
              <a:r>
                <a:rPr lang="pt-PT" dirty="0">
                  <a:solidFill>
                    <a:schemeClr val="tx1"/>
                  </a:solidFill>
                </a:rPr>
                <a:t>&gt;&gt; </a:t>
              </a:r>
              <a:r>
                <a:rPr lang="pt-PT" sz="2400" b="1" dirty="0">
                  <a:solidFill>
                    <a:schemeClr val="tx1"/>
                  </a:solidFill>
                </a:rPr>
                <a:t>PREVENÇÃO</a:t>
              </a:r>
            </a:p>
          </p:txBody>
        </p:sp>
        <p:sp>
          <p:nvSpPr>
            <p:cNvPr id="6" name="TextBox 5"/>
            <p:cNvSpPr txBox="1"/>
            <p:nvPr/>
          </p:nvSpPr>
          <p:spPr>
            <a:xfrm>
              <a:off x="3181659" y="3281950"/>
              <a:ext cx="1326054" cy="1015663"/>
            </a:xfrm>
            <a:prstGeom prst="rect">
              <a:avLst/>
            </a:prstGeom>
            <a:noFill/>
          </p:spPr>
          <p:txBody>
            <a:bodyPr wrap="none" rtlCol="0">
              <a:spAutoFit/>
            </a:bodyPr>
            <a:lstStyle/>
            <a:p>
              <a:r>
                <a:rPr lang="pt-PT" sz="6000" b="1" dirty="0">
                  <a:solidFill>
                    <a:srgbClr val="C00000"/>
                  </a:solidFill>
                </a:rPr>
                <a:t>I = I</a:t>
              </a:r>
            </a:p>
          </p:txBody>
        </p:sp>
      </p:grpSp>
      <p:sp>
        <p:nvSpPr>
          <p:cNvPr id="8" name="Rectangle 7">
            <a:extLst>
              <a:ext uri="{FF2B5EF4-FFF2-40B4-BE49-F238E27FC236}">
                <a16:creationId xmlns:a16="http://schemas.microsoft.com/office/drawing/2014/main" id="{3A35FED7-1D7F-FE4B-945E-786B8B85260A}"/>
              </a:ext>
            </a:extLst>
          </p:cNvPr>
          <p:cNvSpPr/>
          <p:nvPr/>
        </p:nvSpPr>
        <p:spPr>
          <a:xfrm>
            <a:off x="208973" y="323579"/>
            <a:ext cx="8905892" cy="830997"/>
          </a:xfrm>
          <a:prstGeom prst="rect">
            <a:avLst/>
          </a:prstGeom>
        </p:spPr>
        <p:txBody>
          <a:bodyPr wrap="square">
            <a:spAutoFit/>
          </a:bodyPr>
          <a:lstStyle/>
          <a:p>
            <a:r>
              <a:rPr lang="en-US" sz="4800" b="1" i="1" dirty="0">
                <a:solidFill>
                  <a:srgbClr val="C00000"/>
                </a:solidFill>
              </a:rPr>
              <a:t>PROS</a:t>
            </a:r>
            <a:r>
              <a:rPr lang="en-US" sz="2400" b="1" dirty="0">
                <a:solidFill>
                  <a:srgbClr val="C00000"/>
                </a:solidFill>
              </a:rPr>
              <a:t> E CONTRAS DO INÍCIO RÁPIDO DO TRATAMENTO ARV</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018" y="6473279"/>
            <a:ext cx="9144000" cy="384721"/>
          </a:xfrm>
          <a:prstGeom prst="rect">
            <a:avLst/>
          </a:prstGeom>
          <a:noFill/>
        </p:spPr>
        <p:txBody>
          <a:bodyPr wrap="square" rtlCol="0">
            <a:spAutoFit/>
          </a:bodyPr>
          <a:lstStyle/>
          <a:p>
            <a:r>
              <a:rPr lang="en-GB" sz="800" dirty="0" err="1">
                <a:solidFill>
                  <a:schemeClr val="tx1">
                    <a:lumMod val="65000"/>
                    <a:lumOff val="35000"/>
                  </a:schemeClr>
                </a:solidFill>
              </a:rPr>
              <a:t>Baggaley</a:t>
            </a:r>
            <a:r>
              <a:rPr lang="en-GB" sz="800" dirty="0">
                <a:solidFill>
                  <a:schemeClr val="tx1">
                    <a:lumMod val="65000"/>
                    <a:lumOff val="35000"/>
                  </a:schemeClr>
                </a:solidFill>
              </a:rPr>
              <a:t> R &amp;Hollingsworth TD. How universal does universal test and treat have to be? The Lancet. 2020;7:e306-e308.</a:t>
            </a:r>
          </a:p>
          <a:p>
            <a:endParaRPr lang="en-GB" sz="1100" dirty="0">
              <a:solidFill>
                <a:schemeClr val="bg1">
                  <a:lumMod val="50000"/>
                </a:schemeClr>
              </a:solidFill>
            </a:endParaRPr>
          </a:p>
        </p:txBody>
      </p:sp>
      <p:sp>
        <p:nvSpPr>
          <p:cNvPr id="13" name="Rectangle 12"/>
          <p:cNvSpPr/>
          <p:nvPr/>
        </p:nvSpPr>
        <p:spPr>
          <a:xfrm>
            <a:off x="2045144" y="5498335"/>
            <a:ext cx="7954210" cy="646331"/>
          </a:xfrm>
          <a:prstGeom prst="rect">
            <a:avLst/>
          </a:prstGeom>
        </p:spPr>
        <p:txBody>
          <a:bodyPr wrap="square">
            <a:spAutoFit/>
          </a:bodyPr>
          <a:lstStyle/>
          <a:p>
            <a:pPr algn="ctr"/>
            <a:r>
              <a:rPr lang="pt-PT" dirty="0"/>
              <a:t>Previsão comparativa do impacto da estratégia universal de </a:t>
            </a:r>
            <a:r>
              <a:rPr lang="pt-PT" i="1" dirty="0" err="1"/>
              <a:t>test-and-treat</a:t>
            </a:r>
            <a:r>
              <a:rPr lang="pt-PT" i="1" dirty="0"/>
              <a:t> </a:t>
            </a:r>
          </a:p>
          <a:p>
            <a:pPr algn="ctr"/>
            <a:r>
              <a:rPr lang="pt-PT" dirty="0"/>
              <a:t>na</a:t>
            </a:r>
            <a:r>
              <a:rPr lang="pt-PT" i="1" dirty="0"/>
              <a:t> </a:t>
            </a:r>
            <a:r>
              <a:rPr lang="pt-PT" dirty="0"/>
              <a:t>incidência da infeção por VIH.</a:t>
            </a:r>
          </a:p>
        </p:txBody>
      </p:sp>
      <p:pic>
        <p:nvPicPr>
          <p:cNvPr id="5" name="Graphic 4">
            <a:extLst>
              <a:ext uri="{FF2B5EF4-FFF2-40B4-BE49-F238E27FC236}">
                <a16:creationId xmlns:a16="http://schemas.microsoft.com/office/drawing/2014/main" id="{E3E076C7-2D2F-1640-84E4-5F7EBC40049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143" t="27434" r="11726" b="27434"/>
          <a:stretch/>
        </p:blipFill>
        <p:spPr>
          <a:xfrm>
            <a:off x="399303" y="1583985"/>
            <a:ext cx="11245891" cy="3750044"/>
          </a:xfrm>
          <a:prstGeom prst="rect">
            <a:avLst/>
          </a:prstGeom>
        </p:spPr>
      </p:pic>
      <p:sp>
        <p:nvSpPr>
          <p:cNvPr id="8" name="Rectangle 7">
            <a:extLst>
              <a:ext uri="{FF2B5EF4-FFF2-40B4-BE49-F238E27FC236}">
                <a16:creationId xmlns:a16="http://schemas.microsoft.com/office/drawing/2014/main" id="{74EA5C9C-AD86-A345-8262-004A2DF86D54}"/>
              </a:ext>
            </a:extLst>
          </p:cNvPr>
          <p:cNvSpPr/>
          <p:nvPr/>
        </p:nvSpPr>
        <p:spPr>
          <a:xfrm>
            <a:off x="208973" y="323579"/>
            <a:ext cx="8905892" cy="830997"/>
          </a:xfrm>
          <a:prstGeom prst="rect">
            <a:avLst/>
          </a:prstGeom>
        </p:spPr>
        <p:txBody>
          <a:bodyPr wrap="square">
            <a:spAutoFit/>
          </a:bodyPr>
          <a:lstStyle/>
          <a:p>
            <a:r>
              <a:rPr lang="en-US" sz="4800" b="1" i="1" dirty="0">
                <a:solidFill>
                  <a:srgbClr val="C00000"/>
                </a:solidFill>
              </a:rPr>
              <a:t>PROS</a:t>
            </a:r>
            <a:r>
              <a:rPr lang="en-US" sz="2400" b="1" dirty="0">
                <a:solidFill>
                  <a:srgbClr val="C00000"/>
                </a:solidFill>
              </a:rPr>
              <a:t> E CONTRAS DO INÍCIO RÁPIDO DO TRATAMENTO ARV</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972" y="346041"/>
            <a:ext cx="9443027" cy="830997"/>
          </a:xfrm>
          <a:prstGeom prst="rect">
            <a:avLst/>
          </a:prstGeom>
        </p:spPr>
        <p:txBody>
          <a:bodyPr wrap="square">
            <a:spAutoFit/>
          </a:bodyPr>
          <a:lstStyle/>
          <a:p>
            <a:r>
              <a:rPr lang="en-US" sz="2400" b="1" i="1" dirty="0">
                <a:solidFill>
                  <a:srgbClr val="C00000"/>
                </a:solidFill>
              </a:rPr>
              <a:t>PROS</a:t>
            </a:r>
            <a:r>
              <a:rPr lang="en-US" sz="2400" b="1" dirty="0">
                <a:solidFill>
                  <a:srgbClr val="C00000"/>
                </a:solidFill>
              </a:rPr>
              <a:t> E </a:t>
            </a:r>
            <a:r>
              <a:rPr lang="en-US" sz="4800" b="1" dirty="0">
                <a:solidFill>
                  <a:srgbClr val="C00000"/>
                </a:solidFill>
              </a:rPr>
              <a:t>CONTRAS</a:t>
            </a:r>
            <a:r>
              <a:rPr lang="en-US" sz="2400" b="1" dirty="0">
                <a:solidFill>
                  <a:srgbClr val="C00000"/>
                </a:solidFill>
              </a:rPr>
              <a:t> DO INÍCIO RÁPIDO DO TRATAMENTO ARV</a:t>
            </a:r>
            <a:endParaRPr lang="pt-PT" dirty="0"/>
          </a:p>
        </p:txBody>
      </p:sp>
      <p:sp>
        <p:nvSpPr>
          <p:cNvPr id="4" name="TextBox 3"/>
          <p:cNvSpPr txBox="1"/>
          <p:nvPr/>
        </p:nvSpPr>
        <p:spPr>
          <a:xfrm>
            <a:off x="681134" y="2620557"/>
            <a:ext cx="10829731" cy="2400657"/>
          </a:xfrm>
          <a:prstGeom prst="rect">
            <a:avLst/>
          </a:prstGeom>
          <a:noFill/>
        </p:spPr>
        <p:txBody>
          <a:bodyPr wrap="square" rtlCol="0">
            <a:spAutoFit/>
          </a:bodyPr>
          <a:lstStyle/>
          <a:p>
            <a:pPr algn="ctr"/>
            <a:r>
              <a:rPr lang="pt-PT" dirty="0"/>
              <a:t>OS ESTUDOS DISPONÍVEIS </a:t>
            </a:r>
          </a:p>
          <a:p>
            <a:pPr algn="ctr"/>
            <a:r>
              <a:rPr lang="pt-PT" sz="2400" b="1" u="sng" dirty="0"/>
              <a:t>NÃO IDENTIFICARAM A OCORRÊNCIA DE FACTORES PREJUDICIAIS </a:t>
            </a:r>
          </a:p>
          <a:p>
            <a:pPr algn="ctr"/>
            <a:r>
              <a:rPr lang="pt-PT" dirty="0"/>
              <a:t>ASSOCIADOS À ESTRATÉGIA DE INÍCIO RÁPIDO DO TRATAMENTO ARV </a:t>
            </a:r>
          </a:p>
          <a:p>
            <a:pPr algn="ctr"/>
            <a:r>
              <a:rPr lang="pt-PT" dirty="0"/>
              <a:t>APÓS O DIAGNÓSTICO.</a:t>
            </a:r>
          </a:p>
          <a:p>
            <a:pPr algn="ctr"/>
            <a:endParaRPr lang="pt-PT" dirty="0"/>
          </a:p>
          <a:p>
            <a:pPr algn="ctr"/>
            <a:endParaRPr lang="pt-PT" dirty="0"/>
          </a:p>
          <a:p>
            <a:pPr algn="ctr"/>
            <a:r>
              <a:rPr lang="pt-PT" dirty="0">
                <a:solidFill>
                  <a:srgbClr val="C00000"/>
                </a:solidFill>
              </a:rPr>
              <a:t>OS BENEFÍCIOS A LONGO PRAZO EM TERMOS DE SUPRESSÃO VIROLÓGICA, ADESÃO E RETENÇÃO EM CUIDADOS TÊM AINDA DE SER DEMONSTRADOS, SOBRETUDO EM PAÍSES DE ALTOS RENDIMENTOS</a:t>
            </a:r>
          </a:p>
        </p:txBody>
      </p:sp>
      <p:sp>
        <p:nvSpPr>
          <p:cNvPr id="6" name="Rectangle 5"/>
          <p:cNvSpPr/>
          <p:nvPr/>
        </p:nvSpPr>
        <p:spPr>
          <a:xfrm>
            <a:off x="152401" y="6243925"/>
            <a:ext cx="9143999" cy="461665"/>
          </a:xfrm>
          <a:prstGeom prst="rect">
            <a:avLst/>
          </a:prstGeom>
        </p:spPr>
        <p:txBody>
          <a:bodyPr wrap="square">
            <a:spAutoFit/>
          </a:bodyPr>
          <a:lstStyle/>
          <a:p>
            <a:r>
              <a:rPr lang="en-GB" sz="800" dirty="0">
                <a:solidFill>
                  <a:schemeClr val="tx1">
                    <a:lumMod val="65000"/>
                    <a:lumOff val="35000"/>
                  </a:schemeClr>
                </a:solidFill>
                <a:ea typeface="Calibri" panose="020F0502020204030204" pitchFamily="34" charset="0"/>
              </a:rPr>
              <a:t>ARV, </a:t>
            </a:r>
            <a:r>
              <a:rPr lang="en-GB" sz="800" dirty="0" err="1">
                <a:solidFill>
                  <a:schemeClr val="tx1">
                    <a:lumMod val="65000"/>
                    <a:lumOff val="35000"/>
                  </a:schemeClr>
                </a:solidFill>
                <a:ea typeface="Calibri" panose="020F0502020204030204" pitchFamily="34" charset="0"/>
              </a:rPr>
              <a:t>antirretrovírico</a:t>
            </a:r>
            <a:endParaRPr lang="en-GB" sz="800" dirty="0">
              <a:solidFill>
                <a:schemeClr val="tx1">
                  <a:lumMod val="65000"/>
                  <a:lumOff val="35000"/>
                </a:schemeClr>
              </a:solidFill>
              <a:ea typeface="Calibri" panose="020F0502020204030204" pitchFamily="34" charset="0"/>
            </a:endParaRPr>
          </a:p>
          <a:p>
            <a:r>
              <a:rPr lang="en-GB" sz="800" dirty="0" err="1">
                <a:solidFill>
                  <a:schemeClr val="tx1">
                    <a:lumMod val="65000"/>
                    <a:lumOff val="35000"/>
                  </a:schemeClr>
                </a:solidFill>
                <a:ea typeface="Calibri" panose="020F0502020204030204" pitchFamily="34" charset="0"/>
              </a:rPr>
              <a:t>Dat’AIDS</a:t>
            </a:r>
            <a:r>
              <a:rPr lang="en-GB" sz="800" dirty="0">
                <a:solidFill>
                  <a:schemeClr val="tx1">
                    <a:lumMod val="65000"/>
                    <a:lumOff val="35000"/>
                  </a:schemeClr>
                </a:solidFill>
                <a:ea typeface="Calibri" panose="020F0502020204030204" pitchFamily="34" charset="0"/>
              </a:rPr>
              <a:t> - </a:t>
            </a:r>
            <a:r>
              <a:rPr lang="en-GB" sz="800" dirty="0" err="1">
                <a:solidFill>
                  <a:schemeClr val="tx1">
                    <a:lumMod val="65000"/>
                    <a:lumOff val="35000"/>
                  </a:schemeClr>
                </a:solidFill>
                <a:ea typeface="Calibri" panose="020F0502020204030204" pitchFamily="34" charset="0"/>
              </a:rPr>
              <a:t>Cuzin</a:t>
            </a:r>
            <a:r>
              <a:rPr lang="en-GB" sz="800" dirty="0">
                <a:solidFill>
                  <a:schemeClr val="tx1">
                    <a:lumMod val="65000"/>
                    <a:lumOff val="35000"/>
                  </a:schemeClr>
                </a:solidFill>
                <a:ea typeface="Calibri" panose="020F0502020204030204" pitchFamily="34" charset="0"/>
              </a:rPr>
              <a:t> L, </a:t>
            </a:r>
            <a:r>
              <a:rPr lang="en-GB" sz="800" dirty="0" err="1">
                <a:solidFill>
                  <a:schemeClr val="tx1">
                    <a:lumMod val="65000"/>
                    <a:lumOff val="35000"/>
                  </a:schemeClr>
                </a:solidFill>
                <a:ea typeface="Calibri" panose="020F0502020204030204" pitchFamily="34" charset="0"/>
              </a:rPr>
              <a:t>Cotte</a:t>
            </a:r>
            <a:r>
              <a:rPr lang="en-GB" sz="800" dirty="0">
                <a:solidFill>
                  <a:schemeClr val="tx1">
                    <a:lumMod val="65000"/>
                    <a:lumOff val="35000"/>
                  </a:schemeClr>
                </a:solidFill>
                <a:ea typeface="Calibri" panose="020F0502020204030204" pitchFamily="34" charset="0"/>
              </a:rPr>
              <a:t> L, </a:t>
            </a:r>
            <a:r>
              <a:rPr lang="en-GB" sz="800" dirty="0" err="1">
                <a:solidFill>
                  <a:schemeClr val="tx1">
                    <a:lumMod val="65000"/>
                    <a:lumOff val="35000"/>
                  </a:schemeClr>
                </a:solidFill>
                <a:ea typeface="Calibri" panose="020F0502020204030204" pitchFamily="34" charset="0"/>
              </a:rPr>
              <a:t>Delpierre</a:t>
            </a:r>
            <a:r>
              <a:rPr lang="en-GB" sz="800" dirty="0">
                <a:solidFill>
                  <a:schemeClr val="tx1">
                    <a:lumMod val="65000"/>
                    <a:lumOff val="35000"/>
                  </a:schemeClr>
                </a:solidFill>
                <a:ea typeface="Calibri" panose="020F0502020204030204" pitchFamily="34" charset="0"/>
              </a:rPr>
              <a:t> C, </a:t>
            </a:r>
            <a:r>
              <a:rPr lang="en-GB" sz="800" i="1" dirty="0">
                <a:solidFill>
                  <a:schemeClr val="tx1">
                    <a:lumMod val="65000"/>
                    <a:lumOff val="35000"/>
                  </a:schemeClr>
                </a:solidFill>
                <a:ea typeface="Calibri" panose="020F0502020204030204" pitchFamily="34" charset="0"/>
              </a:rPr>
              <a:t>et al</a:t>
            </a:r>
            <a:r>
              <a:rPr lang="en-GB" sz="800" dirty="0">
                <a:solidFill>
                  <a:schemeClr val="tx1">
                    <a:lumMod val="65000"/>
                    <a:lumOff val="35000"/>
                  </a:schemeClr>
                </a:solidFill>
                <a:ea typeface="Calibri" panose="020F0502020204030204" pitchFamily="34" charset="0"/>
              </a:rPr>
              <a:t>. Too fast to stay on track? Shorter time to first anti-retroviral regimen is not associated with better retention in care in the French </a:t>
            </a:r>
            <a:r>
              <a:rPr lang="en-GB" sz="800" dirty="0" err="1">
                <a:solidFill>
                  <a:schemeClr val="tx1">
                    <a:lumMod val="65000"/>
                    <a:lumOff val="35000"/>
                  </a:schemeClr>
                </a:solidFill>
                <a:ea typeface="Calibri" panose="020F0502020204030204" pitchFamily="34" charset="0"/>
              </a:rPr>
              <a:t>Dat'AIDS</a:t>
            </a:r>
            <a:r>
              <a:rPr lang="en-GB" sz="800" dirty="0">
                <a:solidFill>
                  <a:schemeClr val="tx1">
                    <a:lumMod val="65000"/>
                    <a:lumOff val="35000"/>
                  </a:schemeClr>
                </a:solidFill>
                <a:ea typeface="Calibri" panose="020F0502020204030204" pitchFamily="34" charset="0"/>
              </a:rPr>
              <a:t> cohort. </a:t>
            </a:r>
            <a:r>
              <a:rPr lang="pt-PT" sz="800" i="1" dirty="0" err="1">
                <a:solidFill>
                  <a:schemeClr val="tx1">
                    <a:lumMod val="65000"/>
                    <a:lumOff val="35000"/>
                  </a:schemeClr>
                </a:solidFill>
                <a:ea typeface="Calibri" panose="020F0502020204030204" pitchFamily="34" charset="0"/>
              </a:rPr>
              <a:t>PLoS</a:t>
            </a:r>
            <a:r>
              <a:rPr lang="pt-PT" sz="800" i="1" dirty="0">
                <a:solidFill>
                  <a:schemeClr val="tx1">
                    <a:lumMod val="65000"/>
                    <a:lumOff val="35000"/>
                  </a:schemeClr>
                </a:solidFill>
                <a:ea typeface="Calibri" panose="020F0502020204030204" pitchFamily="34" charset="0"/>
              </a:rPr>
              <a:t> </a:t>
            </a:r>
            <a:r>
              <a:rPr lang="pt-PT" sz="800" i="1" dirty="0" err="1">
                <a:solidFill>
                  <a:schemeClr val="tx1">
                    <a:lumMod val="65000"/>
                    <a:lumOff val="35000"/>
                  </a:schemeClr>
                </a:solidFill>
                <a:ea typeface="Calibri" panose="020F0502020204030204" pitchFamily="34" charset="0"/>
              </a:rPr>
              <a:t>One</a:t>
            </a:r>
            <a:r>
              <a:rPr lang="pt-PT" sz="800" dirty="0">
                <a:solidFill>
                  <a:schemeClr val="tx1">
                    <a:lumMod val="65000"/>
                    <a:lumOff val="35000"/>
                  </a:schemeClr>
                </a:solidFill>
                <a:ea typeface="Calibri" panose="020F0502020204030204" pitchFamily="34" charset="0"/>
              </a:rPr>
              <a:t>. 2019;14(9): e0222067</a:t>
            </a:r>
            <a:endParaRPr lang="pt-PT" sz="800" dirty="0">
              <a:solidFill>
                <a:schemeClr val="tx1">
                  <a:lumMod val="65000"/>
                  <a:lumOff val="3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83E73B73-D3B5-4C35-85D6-093D8FE08E92}"/>
              </a:ext>
            </a:extLst>
          </p:cNvPr>
          <p:cNvSpPr txBox="1"/>
          <p:nvPr/>
        </p:nvSpPr>
        <p:spPr>
          <a:xfrm>
            <a:off x="279908" y="6395129"/>
            <a:ext cx="8656446" cy="492443"/>
          </a:xfrm>
          <a:prstGeom prst="rect">
            <a:avLst/>
          </a:prstGeom>
          <a:noFill/>
        </p:spPr>
        <p:txBody>
          <a:bodyPr wrap="square" lIns="0" tIns="0" rIns="0" bIns="0" rtlCol="0">
            <a:spAutoFit/>
          </a:bodyPr>
          <a:lstStyle/>
          <a:p>
            <a:pPr fontAlgn="base"/>
            <a:r>
              <a:rPr lang="pt-PT" sz="800" dirty="0">
                <a:solidFill>
                  <a:schemeClr val="tx1">
                    <a:lumMod val="65000"/>
                    <a:lumOff val="35000"/>
                  </a:schemeClr>
                </a:solidFill>
              </a:rPr>
              <a:t>ARV, </a:t>
            </a:r>
            <a:r>
              <a:rPr lang="pt-PT" sz="800" dirty="0" err="1">
                <a:solidFill>
                  <a:schemeClr val="tx1">
                    <a:lumMod val="65000"/>
                    <a:lumOff val="35000"/>
                  </a:schemeClr>
                </a:solidFill>
              </a:rPr>
              <a:t>antirretrovírico</a:t>
            </a:r>
            <a:endParaRPr lang="pt-PT" sz="800" dirty="0">
              <a:solidFill>
                <a:schemeClr val="tx1">
                  <a:lumMod val="65000"/>
                  <a:lumOff val="35000"/>
                </a:schemeClr>
              </a:solidFill>
            </a:endParaRPr>
          </a:p>
          <a:p>
            <a:pPr fontAlgn="base"/>
            <a:endParaRPr lang="pt-PT" sz="800" dirty="0">
              <a:solidFill>
                <a:schemeClr val="tx1">
                  <a:lumMod val="65000"/>
                  <a:lumOff val="35000"/>
                </a:schemeClr>
              </a:solidFill>
            </a:endParaRPr>
          </a:p>
          <a:p>
            <a:pPr fontAlgn="base"/>
            <a:r>
              <a:rPr lang="pt-PT" sz="800" dirty="0">
                <a:solidFill>
                  <a:schemeClr val="tx1">
                    <a:lumMod val="65000"/>
                    <a:lumOff val="35000"/>
                  </a:schemeClr>
                </a:solidFill>
              </a:rPr>
              <a:t>Opinião de perito</a:t>
            </a:r>
            <a:endParaRPr lang="en-US" altLang="en-US" sz="800" dirty="0">
              <a:solidFill>
                <a:schemeClr val="tx1">
                  <a:lumMod val="65000"/>
                  <a:lumOff val="35000"/>
                </a:schemeClr>
              </a:solidFill>
              <a:cs typeface="Arial" charset="0"/>
            </a:endParaRPr>
          </a:p>
          <a:p>
            <a:pPr>
              <a:defRPr/>
            </a:pPr>
            <a:endParaRPr lang="en-US" sz="800" dirty="0">
              <a:solidFill>
                <a:schemeClr val="tx1">
                  <a:lumMod val="50000"/>
                  <a:lumOff val="50000"/>
                </a:schemeClr>
              </a:solidFill>
            </a:endParaRPr>
          </a:p>
        </p:txBody>
      </p:sp>
      <p:sp>
        <p:nvSpPr>
          <p:cNvPr id="6" name="Rectangle 4">
            <a:extLst>
              <a:ext uri="{FF2B5EF4-FFF2-40B4-BE49-F238E27FC236}">
                <a16:creationId xmlns:a16="http://schemas.microsoft.com/office/drawing/2014/main" id="{283603C1-CC16-614C-8F09-6086F53DCB8A}"/>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BARREIRAS AO INÍCIO RÁPIDO DO TRATAMENTO ARV</a:t>
            </a:r>
          </a:p>
        </p:txBody>
      </p:sp>
      <p:sp>
        <p:nvSpPr>
          <p:cNvPr id="7" name="Rectangle 6">
            <a:extLst>
              <a:ext uri="{FF2B5EF4-FFF2-40B4-BE49-F238E27FC236}">
                <a16:creationId xmlns:a16="http://schemas.microsoft.com/office/drawing/2014/main" id="{50E6837C-AFD8-8D41-B6DE-EC49F02EE860}"/>
              </a:ext>
            </a:extLst>
          </p:cNvPr>
          <p:cNvSpPr/>
          <p:nvPr/>
        </p:nvSpPr>
        <p:spPr>
          <a:xfrm flipH="1">
            <a:off x="632012" y="933562"/>
            <a:ext cx="10927976" cy="1299085"/>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9" name="Rectangle 8">
            <a:extLst>
              <a:ext uri="{FF2B5EF4-FFF2-40B4-BE49-F238E27FC236}">
                <a16:creationId xmlns:a16="http://schemas.microsoft.com/office/drawing/2014/main" id="{4BE5B9B2-0F75-BB4B-922F-7D54B7B80904}"/>
              </a:ext>
            </a:extLst>
          </p:cNvPr>
          <p:cNvSpPr/>
          <p:nvPr/>
        </p:nvSpPr>
        <p:spPr>
          <a:xfrm flipH="1">
            <a:off x="632012" y="2443782"/>
            <a:ext cx="10927976" cy="667715"/>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2" name="Rectangle 11">
            <a:extLst>
              <a:ext uri="{FF2B5EF4-FFF2-40B4-BE49-F238E27FC236}">
                <a16:creationId xmlns:a16="http://schemas.microsoft.com/office/drawing/2014/main" id="{3E2E10EA-2E9E-534F-9DEF-8663FD65FBC0}"/>
              </a:ext>
            </a:extLst>
          </p:cNvPr>
          <p:cNvSpPr/>
          <p:nvPr/>
        </p:nvSpPr>
        <p:spPr>
          <a:xfrm flipH="1">
            <a:off x="632012" y="3322632"/>
            <a:ext cx="10927976" cy="667715"/>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4" name="Rectangle 13">
            <a:extLst>
              <a:ext uri="{FF2B5EF4-FFF2-40B4-BE49-F238E27FC236}">
                <a16:creationId xmlns:a16="http://schemas.microsoft.com/office/drawing/2014/main" id="{FB4EB205-BA4B-4744-90DF-FCC79DDE5057}"/>
              </a:ext>
            </a:extLst>
          </p:cNvPr>
          <p:cNvSpPr/>
          <p:nvPr/>
        </p:nvSpPr>
        <p:spPr>
          <a:xfrm flipH="1">
            <a:off x="632012" y="4201482"/>
            <a:ext cx="10927976" cy="667715"/>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6" name="Rectangle 15">
            <a:extLst>
              <a:ext uri="{FF2B5EF4-FFF2-40B4-BE49-F238E27FC236}">
                <a16:creationId xmlns:a16="http://schemas.microsoft.com/office/drawing/2014/main" id="{2E4CA5BE-F3AE-B540-9E71-A395A18F0030}"/>
              </a:ext>
            </a:extLst>
          </p:cNvPr>
          <p:cNvSpPr/>
          <p:nvPr/>
        </p:nvSpPr>
        <p:spPr>
          <a:xfrm flipH="1">
            <a:off x="632012" y="5080331"/>
            <a:ext cx="10927976" cy="1080052"/>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pic>
        <p:nvPicPr>
          <p:cNvPr id="18" name="Graphic 17">
            <a:extLst>
              <a:ext uri="{FF2B5EF4-FFF2-40B4-BE49-F238E27FC236}">
                <a16:creationId xmlns:a16="http://schemas.microsoft.com/office/drawing/2014/main" id="{47B8A558-DB11-C447-8B41-98C5D726522B}"/>
              </a:ext>
            </a:extLst>
          </p:cNvPr>
          <p:cNvPicPr>
            <a:picLocks noChangeAspect="1"/>
          </p:cNvPicPr>
          <p:nvPr/>
        </p:nvPicPr>
        <p:blipFill rotWithShape="1">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5617029" y="722926"/>
            <a:ext cx="5942959" cy="5446244"/>
          </a:xfrm>
          <a:prstGeom prst="rect">
            <a:avLst/>
          </a:prstGeom>
        </p:spPr>
      </p:pic>
      <p:sp>
        <p:nvSpPr>
          <p:cNvPr id="8" name="Rectangle 7">
            <a:extLst>
              <a:ext uri="{FF2B5EF4-FFF2-40B4-BE49-F238E27FC236}">
                <a16:creationId xmlns:a16="http://schemas.microsoft.com/office/drawing/2014/main" id="{CB776174-4379-5B41-8E64-2078B84F7DEF}"/>
              </a:ext>
            </a:extLst>
          </p:cNvPr>
          <p:cNvSpPr/>
          <p:nvPr/>
        </p:nvSpPr>
        <p:spPr>
          <a:xfrm>
            <a:off x="719096" y="1054272"/>
            <a:ext cx="10442390" cy="1077218"/>
          </a:xfrm>
          <a:prstGeom prst="rect">
            <a:avLst/>
          </a:prstGeom>
        </p:spPr>
        <p:txBody>
          <a:bodyPr wrap="square">
            <a:spAutoFit/>
          </a:bodyPr>
          <a:lstStyle/>
          <a:p>
            <a:r>
              <a:rPr lang="en-US" sz="1600" b="1" dirty="0"/>
              <a:t>GARANTIA DE ADESÃO AO TRATAMENTO</a:t>
            </a:r>
          </a:p>
          <a:p>
            <a:r>
              <a:rPr lang="en-US" sz="1600" b="1" dirty="0"/>
              <a:t>RISCO DE EMERGÊNCIA DE MUTAÇÕES DE RESISTÊNCIA AOS ARV</a:t>
            </a:r>
          </a:p>
          <a:p>
            <a:r>
              <a:rPr lang="en-US" sz="1600" dirty="0"/>
              <a:t>O</a:t>
            </a:r>
            <a:r>
              <a:rPr lang="en-US" sz="1600" b="1" dirty="0"/>
              <a:t> </a:t>
            </a:r>
            <a:r>
              <a:rPr lang="en-US" sz="1600" dirty="0"/>
              <a:t>RISCO DE INCUMPRIMENTO TERAPÊUTICO DEPENDE DE MÚLTIPLOS FATORES AO LONGO DO TEMPO DE SEGUIMENTO.</a:t>
            </a:r>
          </a:p>
          <a:p>
            <a:r>
              <a:rPr lang="en-US" sz="1600" dirty="0"/>
              <a:t>A PERSISTÊNCIA EM TRATAMENTO NÃO DEPENDE DO MOMENTO DE INÍCIO DOS ARV.</a:t>
            </a:r>
            <a:endParaRPr lang="en-US" sz="1600" b="1" dirty="0"/>
          </a:p>
        </p:txBody>
      </p:sp>
      <p:sp>
        <p:nvSpPr>
          <p:cNvPr id="11" name="Rectangle 10">
            <a:extLst>
              <a:ext uri="{FF2B5EF4-FFF2-40B4-BE49-F238E27FC236}">
                <a16:creationId xmlns:a16="http://schemas.microsoft.com/office/drawing/2014/main" id="{590DF3C0-C74F-5B42-B585-0F06C3491369}"/>
              </a:ext>
            </a:extLst>
          </p:cNvPr>
          <p:cNvSpPr/>
          <p:nvPr/>
        </p:nvSpPr>
        <p:spPr>
          <a:xfrm>
            <a:off x="719096" y="2614885"/>
            <a:ext cx="10442390" cy="338554"/>
          </a:xfrm>
          <a:prstGeom prst="rect">
            <a:avLst/>
          </a:prstGeom>
        </p:spPr>
        <p:txBody>
          <a:bodyPr wrap="square">
            <a:spAutoFit/>
          </a:bodyPr>
          <a:lstStyle/>
          <a:p>
            <a:r>
              <a:rPr lang="en-US" sz="1600" b="1" dirty="0">
                <a:solidFill>
                  <a:srgbClr val="000000"/>
                </a:solidFill>
              </a:rPr>
              <a:t>ACESSIBILIDADE AOS CUIDADOS DE SAÚDE E AOS ARV</a:t>
            </a:r>
          </a:p>
        </p:txBody>
      </p:sp>
      <p:sp>
        <p:nvSpPr>
          <p:cNvPr id="13" name="Rectangle 12">
            <a:extLst>
              <a:ext uri="{FF2B5EF4-FFF2-40B4-BE49-F238E27FC236}">
                <a16:creationId xmlns:a16="http://schemas.microsoft.com/office/drawing/2014/main" id="{D52DE9B9-9931-E54F-BAC0-DCC6520FC3C7}"/>
              </a:ext>
            </a:extLst>
          </p:cNvPr>
          <p:cNvSpPr/>
          <p:nvPr/>
        </p:nvSpPr>
        <p:spPr>
          <a:xfrm>
            <a:off x="719096" y="3493000"/>
            <a:ext cx="10442390" cy="338554"/>
          </a:xfrm>
          <a:prstGeom prst="rect">
            <a:avLst/>
          </a:prstGeom>
        </p:spPr>
        <p:txBody>
          <a:bodyPr wrap="square">
            <a:spAutoFit/>
          </a:bodyPr>
          <a:lstStyle/>
          <a:p>
            <a:r>
              <a:rPr lang="en-US" sz="1600" b="1" dirty="0"/>
              <a:t>ESTABILIDADE EMOCIONAL E ACEITAÇÃO DA INFEÇÃO</a:t>
            </a:r>
          </a:p>
        </p:txBody>
      </p:sp>
      <p:sp>
        <p:nvSpPr>
          <p:cNvPr id="15" name="Rectangle 14">
            <a:extLst>
              <a:ext uri="{FF2B5EF4-FFF2-40B4-BE49-F238E27FC236}">
                <a16:creationId xmlns:a16="http://schemas.microsoft.com/office/drawing/2014/main" id="{EAA6043A-8711-2847-9955-492B51432C23}"/>
              </a:ext>
            </a:extLst>
          </p:cNvPr>
          <p:cNvSpPr/>
          <p:nvPr/>
        </p:nvSpPr>
        <p:spPr>
          <a:xfrm>
            <a:off x="719096" y="4385629"/>
            <a:ext cx="10442390" cy="338554"/>
          </a:xfrm>
          <a:prstGeom prst="rect">
            <a:avLst/>
          </a:prstGeom>
        </p:spPr>
        <p:txBody>
          <a:bodyPr wrap="square">
            <a:spAutoFit/>
          </a:bodyPr>
          <a:lstStyle/>
          <a:p>
            <a:r>
              <a:rPr lang="en-US" sz="1600" b="1" dirty="0"/>
              <a:t>CONTEXTO SOCIAL</a:t>
            </a:r>
            <a:endParaRPr lang="en-US" sz="1600" b="1" dirty="0">
              <a:solidFill>
                <a:srgbClr val="FF0000"/>
              </a:solidFill>
            </a:endParaRPr>
          </a:p>
        </p:txBody>
      </p:sp>
      <p:sp>
        <p:nvSpPr>
          <p:cNvPr id="17" name="Rectangle 16">
            <a:extLst>
              <a:ext uri="{FF2B5EF4-FFF2-40B4-BE49-F238E27FC236}">
                <a16:creationId xmlns:a16="http://schemas.microsoft.com/office/drawing/2014/main" id="{8A80EB3C-4A54-6F49-81FE-58FEA0D4A683}"/>
              </a:ext>
            </a:extLst>
          </p:cNvPr>
          <p:cNvSpPr/>
          <p:nvPr/>
        </p:nvSpPr>
        <p:spPr>
          <a:xfrm>
            <a:off x="719096" y="5213214"/>
            <a:ext cx="10442390" cy="830997"/>
          </a:xfrm>
          <a:prstGeom prst="rect">
            <a:avLst/>
          </a:prstGeom>
        </p:spPr>
        <p:txBody>
          <a:bodyPr wrap="square">
            <a:spAutoFit/>
          </a:bodyPr>
          <a:lstStyle/>
          <a:p>
            <a:r>
              <a:rPr lang="en-US" sz="1600" b="1" dirty="0"/>
              <a:t>CONTEXTO CLÍNICO </a:t>
            </a:r>
            <a:endParaRPr lang="en-US" sz="1600" dirty="0"/>
          </a:p>
          <a:p>
            <a:r>
              <a:rPr lang="en-US" sz="1600" dirty="0">
                <a:solidFill>
                  <a:srgbClr val="000000"/>
                </a:solidFill>
              </a:rPr>
              <a:t>A DESCONSTRUÇÃO DESTAS BARREIRAS DEPENDE DA EFICIÊNCIA E INTERAÇÃO DOS SERVIÇOS DE SAÚDE E SEUS PROFISSIONAIS, DAS ORGANIZAÇÕES LOCAIS, COMUNITÁRIAS E GOVERNAMENTAIS.</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270925C-980A-4334-8FE5-25D053CC2EDC}"/>
              </a:ext>
            </a:extLst>
          </p:cNvPr>
          <p:cNvSpPr txBox="1"/>
          <p:nvPr/>
        </p:nvSpPr>
        <p:spPr>
          <a:xfrm>
            <a:off x="208973" y="6227957"/>
            <a:ext cx="2432627" cy="661720"/>
          </a:xfrm>
          <a:prstGeom prst="rect">
            <a:avLst/>
          </a:prstGeom>
          <a:noFill/>
        </p:spPr>
        <p:txBody>
          <a:bodyPr wrap="square" lIns="0" tIns="0" rIns="0" bIns="0" rtlCol="0">
            <a:spAutoFit/>
          </a:bodyPr>
          <a:lstStyle/>
          <a:p>
            <a:pPr fontAlgn="base"/>
            <a:endParaRPr lang="pt-PT" sz="800" dirty="0">
              <a:solidFill>
                <a:schemeClr val="tx1">
                  <a:lumMod val="65000"/>
                  <a:lumOff val="35000"/>
                </a:schemeClr>
              </a:solidFill>
            </a:endParaRPr>
          </a:p>
          <a:p>
            <a:pPr fontAlgn="base"/>
            <a:r>
              <a:rPr lang="pt-PT" sz="800" dirty="0">
                <a:solidFill>
                  <a:schemeClr val="tx1">
                    <a:lumMod val="65000"/>
                    <a:lumOff val="35000"/>
                  </a:schemeClr>
                </a:solidFill>
              </a:rPr>
              <a:t>ARV, </a:t>
            </a:r>
            <a:r>
              <a:rPr lang="pt-PT" sz="800" dirty="0" err="1">
                <a:solidFill>
                  <a:schemeClr val="tx1">
                    <a:lumMod val="65000"/>
                    <a:lumOff val="35000"/>
                  </a:schemeClr>
                </a:solidFill>
              </a:rPr>
              <a:t>antirretrovíricos</a:t>
            </a:r>
            <a:r>
              <a:rPr lang="pt-PT" sz="800" dirty="0">
                <a:solidFill>
                  <a:schemeClr val="tx1">
                    <a:lumMod val="65000"/>
                    <a:lumOff val="35000"/>
                  </a:schemeClr>
                </a:solidFill>
              </a:rPr>
              <a:t>; RCU, regime de comprimido único</a:t>
            </a:r>
          </a:p>
          <a:p>
            <a:pPr fontAlgn="base"/>
            <a:endParaRPr lang="pt-PT" sz="800" dirty="0">
              <a:solidFill>
                <a:schemeClr val="tx1">
                  <a:lumMod val="65000"/>
                  <a:lumOff val="35000"/>
                </a:schemeClr>
              </a:solidFill>
            </a:endParaRPr>
          </a:p>
          <a:p>
            <a:pPr fontAlgn="base"/>
            <a:r>
              <a:rPr lang="pt-PT" sz="800" dirty="0">
                <a:solidFill>
                  <a:schemeClr val="tx1">
                    <a:lumMod val="65000"/>
                    <a:lumOff val="35000"/>
                  </a:schemeClr>
                </a:solidFill>
              </a:rPr>
              <a:t>Opinião de perito</a:t>
            </a:r>
            <a:endParaRPr lang="en-US" altLang="en-US" sz="800" dirty="0">
              <a:solidFill>
                <a:schemeClr val="tx1">
                  <a:lumMod val="65000"/>
                  <a:lumOff val="35000"/>
                </a:schemeClr>
              </a:solidFill>
              <a:cs typeface="Arial" charset="0"/>
            </a:endParaRPr>
          </a:p>
          <a:p>
            <a:pPr>
              <a:defRPr/>
            </a:pPr>
            <a:endParaRPr lang="en-US" sz="1100" dirty="0">
              <a:solidFill>
                <a:schemeClr val="tx1">
                  <a:lumMod val="50000"/>
                  <a:lumOff val="50000"/>
                </a:schemeClr>
              </a:solidFill>
            </a:endParaRPr>
          </a:p>
        </p:txBody>
      </p:sp>
      <p:sp>
        <p:nvSpPr>
          <p:cNvPr id="7" name="Rectangle 6">
            <a:extLst>
              <a:ext uri="{FF2B5EF4-FFF2-40B4-BE49-F238E27FC236}">
                <a16:creationId xmlns:a16="http://schemas.microsoft.com/office/drawing/2014/main" id="{BE51EC13-2904-EA4F-9E4C-9E31AC72D9E6}"/>
              </a:ext>
            </a:extLst>
          </p:cNvPr>
          <p:cNvSpPr/>
          <p:nvPr/>
        </p:nvSpPr>
        <p:spPr>
          <a:xfrm>
            <a:off x="1643054" y="5358056"/>
            <a:ext cx="8905892" cy="369332"/>
          </a:xfrm>
          <a:prstGeom prst="rect">
            <a:avLst/>
          </a:prstGeom>
        </p:spPr>
        <p:txBody>
          <a:bodyPr wrap="square">
            <a:spAutoFit/>
          </a:bodyPr>
          <a:lstStyle/>
          <a:p>
            <a:pPr algn="ctr"/>
            <a:r>
              <a:rPr lang="pt-PT" dirty="0">
                <a:solidFill>
                  <a:srgbClr val="C00000"/>
                </a:solidFill>
              </a:rPr>
              <a:t>.... </a:t>
            </a:r>
            <a:r>
              <a:rPr lang="pt-PT" b="1" dirty="0">
                <a:solidFill>
                  <a:srgbClr val="C00000"/>
                </a:solidFill>
              </a:rPr>
              <a:t>PROMOÇÃO DA ADESÃO</a:t>
            </a:r>
          </a:p>
        </p:txBody>
      </p:sp>
      <p:sp>
        <p:nvSpPr>
          <p:cNvPr id="8" name="Rectangle 4">
            <a:extLst>
              <a:ext uri="{FF2B5EF4-FFF2-40B4-BE49-F238E27FC236}">
                <a16:creationId xmlns:a16="http://schemas.microsoft.com/office/drawing/2014/main" id="{38E17BE6-1860-DD4D-93DA-8D783A8B7909}"/>
              </a:ext>
            </a:extLst>
          </p:cNvPr>
          <p:cNvSpPr/>
          <p:nvPr/>
        </p:nvSpPr>
        <p:spPr>
          <a:xfrm>
            <a:off x="161512" y="237151"/>
            <a:ext cx="9708201" cy="461665"/>
          </a:xfrm>
          <a:prstGeom prst="rect">
            <a:avLst/>
          </a:prstGeom>
        </p:spPr>
        <p:txBody>
          <a:bodyPr wrap="square">
            <a:spAutoFit/>
          </a:bodyPr>
          <a:lstStyle/>
          <a:p>
            <a:r>
              <a:rPr lang="pt-PT" sz="2400" b="1" dirty="0">
                <a:solidFill>
                  <a:srgbClr val="C00000"/>
                </a:solidFill>
              </a:rPr>
              <a:t>PERFIL DOS REGIMES ARV MODERNOS</a:t>
            </a:r>
          </a:p>
        </p:txBody>
      </p:sp>
      <p:sp>
        <p:nvSpPr>
          <p:cNvPr id="9" name="Rectangle 8">
            <a:extLst>
              <a:ext uri="{FF2B5EF4-FFF2-40B4-BE49-F238E27FC236}">
                <a16:creationId xmlns:a16="http://schemas.microsoft.com/office/drawing/2014/main" id="{4D387BE1-9B29-E348-8879-99F8716799DF}"/>
              </a:ext>
            </a:extLst>
          </p:cNvPr>
          <p:cNvSpPr/>
          <p:nvPr/>
        </p:nvSpPr>
        <p:spPr>
          <a:xfrm flipH="1">
            <a:off x="632012" y="1199385"/>
            <a:ext cx="10927976" cy="461665"/>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1" name="Rectangle 10">
            <a:extLst>
              <a:ext uri="{FF2B5EF4-FFF2-40B4-BE49-F238E27FC236}">
                <a16:creationId xmlns:a16="http://schemas.microsoft.com/office/drawing/2014/main" id="{45407B4E-B508-2B40-80BC-547ACA66EF66}"/>
              </a:ext>
            </a:extLst>
          </p:cNvPr>
          <p:cNvSpPr/>
          <p:nvPr/>
        </p:nvSpPr>
        <p:spPr>
          <a:xfrm flipH="1">
            <a:off x="632012" y="1801728"/>
            <a:ext cx="10927976" cy="713760"/>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3" name="Rectangle 12">
            <a:extLst>
              <a:ext uri="{FF2B5EF4-FFF2-40B4-BE49-F238E27FC236}">
                <a16:creationId xmlns:a16="http://schemas.microsoft.com/office/drawing/2014/main" id="{85922CD2-A9C9-A349-AB09-90A99420F6AE}"/>
              </a:ext>
            </a:extLst>
          </p:cNvPr>
          <p:cNvSpPr/>
          <p:nvPr/>
        </p:nvSpPr>
        <p:spPr>
          <a:xfrm flipH="1">
            <a:off x="632012" y="2672588"/>
            <a:ext cx="10927976" cy="952392"/>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7" name="Rectangle 16">
            <a:extLst>
              <a:ext uri="{FF2B5EF4-FFF2-40B4-BE49-F238E27FC236}">
                <a16:creationId xmlns:a16="http://schemas.microsoft.com/office/drawing/2014/main" id="{A4E0F5D7-9B7C-0842-B7B5-669EF4D4468D}"/>
              </a:ext>
            </a:extLst>
          </p:cNvPr>
          <p:cNvSpPr/>
          <p:nvPr/>
        </p:nvSpPr>
        <p:spPr>
          <a:xfrm flipH="1">
            <a:off x="632012" y="3782927"/>
            <a:ext cx="10927976" cy="713760"/>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9" name="Rectangle 18">
            <a:extLst>
              <a:ext uri="{FF2B5EF4-FFF2-40B4-BE49-F238E27FC236}">
                <a16:creationId xmlns:a16="http://schemas.microsoft.com/office/drawing/2014/main" id="{414F10ED-FE45-6E43-A4D2-2614E6C43CF0}"/>
              </a:ext>
            </a:extLst>
          </p:cNvPr>
          <p:cNvSpPr/>
          <p:nvPr/>
        </p:nvSpPr>
        <p:spPr>
          <a:xfrm flipH="1">
            <a:off x="632012" y="4661043"/>
            <a:ext cx="10927976" cy="461665"/>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pic>
        <p:nvPicPr>
          <p:cNvPr id="16" name="Graphic 15">
            <a:extLst>
              <a:ext uri="{FF2B5EF4-FFF2-40B4-BE49-F238E27FC236}">
                <a16:creationId xmlns:a16="http://schemas.microsoft.com/office/drawing/2014/main" id="{7D0E4565-506E-3E40-BDA2-A9E69268D959}"/>
              </a:ext>
            </a:extLst>
          </p:cNvPr>
          <p:cNvPicPr>
            <a:picLocks noChangeAspect="1"/>
          </p:cNvPicPr>
          <p:nvPr/>
        </p:nvPicPr>
        <p:blipFill rotWithShape="1">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7255823" y="1170537"/>
            <a:ext cx="4304165" cy="3944421"/>
          </a:xfrm>
          <a:prstGeom prst="rect">
            <a:avLst/>
          </a:prstGeom>
        </p:spPr>
      </p:pic>
      <p:sp>
        <p:nvSpPr>
          <p:cNvPr id="10" name="Rectangle 9">
            <a:extLst>
              <a:ext uri="{FF2B5EF4-FFF2-40B4-BE49-F238E27FC236}">
                <a16:creationId xmlns:a16="http://schemas.microsoft.com/office/drawing/2014/main" id="{49D7BC10-F344-DB47-BFDF-643100357ABC}"/>
              </a:ext>
            </a:extLst>
          </p:cNvPr>
          <p:cNvSpPr/>
          <p:nvPr/>
        </p:nvSpPr>
        <p:spPr>
          <a:xfrm>
            <a:off x="719096" y="1254047"/>
            <a:ext cx="7488733" cy="338554"/>
          </a:xfrm>
          <a:prstGeom prst="rect">
            <a:avLst/>
          </a:prstGeom>
        </p:spPr>
        <p:txBody>
          <a:bodyPr wrap="square">
            <a:spAutoFit/>
          </a:bodyPr>
          <a:lstStyle/>
          <a:p>
            <a:r>
              <a:rPr lang="pt-PT" sz="1600" b="1" dirty="0">
                <a:solidFill>
                  <a:srgbClr val="000000"/>
                </a:solidFill>
              </a:rPr>
              <a:t>ELEVADA EFICÁCIA VIROLÓGICA</a:t>
            </a:r>
          </a:p>
        </p:txBody>
      </p:sp>
      <p:sp>
        <p:nvSpPr>
          <p:cNvPr id="12" name="Rectangle 11">
            <a:extLst>
              <a:ext uri="{FF2B5EF4-FFF2-40B4-BE49-F238E27FC236}">
                <a16:creationId xmlns:a16="http://schemas.microsoft.com/office/drawing/2014/main" id="{65083CDA-0A2A-A045-86BC-68C73C9A35B0}"/>
              </a:ext>
            </a:extLst>
          </p:cNvPr>
          <p:cNvSpPr/>
          <p:nvPr/>
        </p:nvSpPr>
        <p:spPr>
          <a:xfrm>
            <a:off x="719096" y="1856390"/>
            <a:ext cx="10442390" cy="584775"/>
          </a:xfrm>
          <a:prstGeom prst="rect">
            <a:avLst/>
          </a:prstGeom>
        </p:spPr>
        <p:txBody>
          <a:bodyPr wrap="square">
            <a:spAutoFit/>
          </a:bodyPr>
          <a:lstStyle/>
          <a:p>
            <a:r>
              <a:rPr lang="pt-PT" sz="1600" b="1" dirty="0">
                <a:solidFill>
                  <a:srgbClr val="000000"/>
                </a:solidFill>
              </a:rPr>
              <a:t>ELEVADA TOLERABILIDADE </a:t>
            </a:r>
          </a:p>
          <a:p>
            <a:r>
              <a:rPr lang="pt-PT" sz="1600" dirty="0">
                <a:solidFill>
                  <a:srgbClr val="000000"/>
                </a:solidFill>
              </a:rPr>
              <a:t>	&gt; baixa ocorrência de eventos adversos</a:t>
            </a:r>
          </a:p>
        </p:txBody>
      </p:sp>
      <p:sp>
        <p:nvSpPr>
          <p:cNvPr id="14" name="Rectangle 13">
            <a:extLst>
              <a:ext uri="{FF2B5EF4-FFF2-40B4-BE49-F238E27FC236}">
                <a16:creationId xmlns:a16="http://schemas.microsoft.com/office/drawing/2014/main" id="{A1E54569-4BE9-6344-ADB2-0F91D055DBC5}"/>
              </a:ext>
            </a:extLst>
          </p:cNvPr>
          <p:cNvSpPr/>
          <p:nvPr/>
        </p:nvSpPr>
        <p:spPr>
          <a:xfrm>
            <a:off x="719096" y="2727250"/>
            <a:ext cx="10442390" cy="830997"/>
          </a:xfrm>
          <a:prstGeom prst="rect">
            <a:avLst/>
          </a:prstGeom>
        </p:spPr>
        <p:txBody>
          <a:bodyPr wrap="square">
            <a:spAutoFit/>
          </a:bodyPr>
          <a:lstStyle/>
          <a:p>
            <a:r>
              <a:rPr lang="pt-PT" sz="1600" b="1" dirty="0">
                <a:solidFill>
                  <a:srgbClr val="000000"/>
                </a:solidFill>
              </a:rPr>
              <a:t>COMODIDADE POSOLÓGICA </a:t>
            </a:r>
          </a:p>
          <a:p>
            <a:r>
              <a:rPr lang="pt-PT" sz="1600" dirty="0">
                <a:solidFill>
                  <a:srgbClr val="000000"/>
                </a:solidFill>
              </a:rPr>
              <a:t>	&gt; número reduzido de comprimidos e de administrações diárias, preferencialmente um RCU</a:t>
            </a:r>
            <a:endParaRPr lang="pt-PT" sz="1600" dirty="0">
              <a:solidFill>
                <a:srgbClr val="FF0000"/>
              </a:solidFill>
            </a:endParaRPr>
          </a:p>
          <a:p>
            <a:r>
              <a:rPr lang="pt-PT" sz="1600" dirty="0">
                <a:solidFill>
                  <a:srgbClr val="000000"/>
                </a:solidFill>
              </a:rPr>
              <a:t>	&gt; possibilidade de adequação dos regimes face a risco de interações medicamentosas ou restrições alimentares</a:t>
            </a:r>
          </a:p>
        </p:txBody>
      </p:sp>
      <p:sp>
        <p:nvSpPr>
          <p:cNvPr id="18" name="Rectangle 17">
            <a:extLst>
              <a:ext uri="{FF2B5EF4-FFF2-40B4-BE49-F238E27FC236}">
                <a16:creationId xmlns:a16="http://schemas.microsoft.com/office/drawing/2014/main" id="{DB769D22-B1AD-E249-B6D7-D8F41A87511D}"/>
              </a:ext>
            </a:extLst>
          </p:cNvPr>
          <p:cNvSpPr/>
          <p:nvPr/>
        </p:nvSpPr>
        <p:spPr>
          <a:xfrm>
            <a:off x="719096" y="3837589"/>
            <a:ext cx="10442390" cy="584775"/>
          </a:xfrm>
          <a:prstGeom prst="rect">
            <a:avLst/>
          </a:prstGeom>
        </p:spPr>
        <p:txBody>
          <a:bodyPr wrap="square">
            <a:spAutoFit/>
          </a:bodyPr>
          <a:lstStyle/>
          <a:p>
            <a:r>
              <a:rPr lang="pt-PT" sz="1600" b="1" dirty="0">
                <a:solidFill>
                  <a:srgbClr val="000000"/>
                </a:solidFill>
              </a:rPr>
              <a:t>ELEVADA BARREIRA GENÉTICA</a:t>
            </a:r>
          </a:p>
          <a:p>
            <a:r>
              <a:rPr lang="pt-PT" sz="1600" dirty="0">
                <a:solidFill>
                  <a:srgbClr val="000000"/>
                </a:solidFill>
              </a:rPr>
              <a:t>	&gt; reduzida incidência de mutações de resistência aos ARV</a:t>
            </a:r>
          </a:p>
        </p:txBody>
      </p:sp>
      <p:sp>
        <p:nvSpPr>
          <p:cNvPr id="20" name="Rectangle 19">
            <a:extLst>
              <a:ext uri="{FF2B5EF4-FFF2-40B4-BE49-F238E27FC236}">
                <a16:creationId xmlns:a16="http://schemas.microsoft.com/office/drawing/2014/main" id="{886B39AB-B490-2A4D-B69C-0F3378BEAB2E}"/>
              </a:ext>
            </a:extLst>
          </p:cNvPr>
          <p:cNvSpPr/>
          <p:nvPr/>
        </p:nvSpPr>
        <p:spPr>
          <a:xfrm>
            <a:off x="719096" y="4715705"/>
            <a:ext cx="7488733" cy="338554"/>
          </a:xfrm>
          <a:prstGeom prst="rect">
            <a:avLst/>
          </a:prstGeom>
        </p:spPr>
        <p:txBody>
          <a:bodyPr wrap="square">
            <a:spAutoFit/>
          </a:bodyPr>
          <a:lstStyle/>
          <a:p>
            <a:r>
              <a:rPr lang="pt-PT" sz="1600" b="1" dirty="0">
                <a:solidFill>
                  <a:srgbClr val="000000"/>
                </a:solidFill>
              </a:rPr>
              <a:t>REGIMES TERAPÊUTICOS COM MAIOR DURABILIDADE</a:t>
            </a:r>
            <a:endParaRPr lang="pt-PT"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7120" y="2222587"/>
            <a:ext cx="1822358" cy="1200329"/>
          </a:xfrm>
          <a:prstGeom prst="rect">
            <a:avLst/>
          </a:prstGeom>
          <a:noFill/>
        </p:spPr>
        <p:txBody>
          <a:bodyPr wrap="none" rtlCol="0">
            <a:spAutoFit/>
          </a:bodyPr>
          <a:lstStyle/>
          <a:p>
            <a:pPr algn="ctr"/>
            <a:r>
              <a:rPr lang="pt-PT" sz="2400" b="1" dirty="0"/>
              <a:t>MODELO DE </a:t>
            </a:r>
          </a:p>
          <a:p>
            <a:pPr algn="ctr"/>
            <a:r>
              <a:rPr lang="pt-PT" sz="2400" b="1" dirty="0"/>
              <a:t>SINDEMIA </a:t>
            </a:r>
          </a:p>
          <a:p>
            <a:pPr algn="ctr"/>
            <a:r>
              <a:rPr lang="pt-PT" sz="2400" b="1" dirty="0"/>
              <a:t>PARA O VIH</a:t>
            </a:r>
          </a:p>
        </p:txBody>
      </p:sp>
      <p:sp>
        <p:nvSpPr>
          <p:cNvPr id="7" name="TextBox 6"/>
          <p:cNvSpPr txBox="1"/>
          <p:nvPr/>
        </p:nvSpPr>
        <p:spPr>
          <a:xfrm>
            <a:off x="698835" y="3740981"/>
            <a:ext cx="2398928" cy="1477328"/>
          </a:xfrm>
          <a:prstGeom prst="rect">
            <a:avLst/>
          </a:prstGeom>
          <a:noFill/>
        </p:spPr>
        <p:txBody>
          <a:bodyPr wrap="square" rtlCol="0">
            <a:spAutoFit/>
          </a:bodyPr>
          <a:lstStyle/>
          <a:p>
            <a:pPr algn="ctr"/>
            <a:r>
              <a:rPr lang="pt-PT" dirty="0"/>
              <a:t>Reconhecimento do impacto de fatores influenciadores no comportamento da doença.</a:t>
            </a:r>
          </a:p>
        </p:txBody>
      </p:sp>
      <p:sp>
        <p:nvSpPr>
          <p:cNvPr id="8" name="Rectangle 7"/>
          <p:cNvSpPr/>
          <p:nvPr/>
        </p:nvSpPr>
        <p:spPr>
          <a:xfrm>
            <a:off x="159123" y="6372748"/>
            <a:ext cx="11416020" cy="215444"/>
          </a:xfrm>
          <a:prstGeom prst="rect">
            <a:avLst/>
          </a:prstGeom>
        </p:spPr>
        <p:txBody>
          <a:bodyPr wrap="square">
            <a:spAutoFit/>
          </a:bodyPr>
          <a:lstStyle/>
          <a:p>
            <a:r>
              <a:rPr lang="pt-PT" sz="800" dirty="0">
                <a:solidFill>
                  <a:schemeClr val="tx1">
                    <a:lumMod val="65000"/>
                    <a:lumOff val="35000"/>
                  </a:schemeClr>
                </a:solidFill>
              </a:rPr>
              <a:t>Adaptado de </a:t>
            </a:r>
            <a:r>
              <a:rPr lang="pt-PT" sz="800" dirty="0" err="1">
                <a:solidFill>
                  <a:schemeClr val="tx1">
                    <a:lumMod val="65000"/>
                    <a:lumOff val="35000"/>
                  </a:schemeClr>
                </a:solidFill>
              </a:rPr>
              <a:t>Peprah</a:t>
            </a:r>
            <a:r>
              <a:rPr lang="pt-PT" sz="800" dirty="0">
                <a:solidFill>
                  <a:schemeClr val="tx1">
                    <a:lumMod val="65000"/>
                    <a:lumOff val="35000"/>
                  </a:schemeClr>
                </a:solidFill>
              </a:rPr>
              <a:t> E </a:t>
            </a:r>
            <a:r>
              <a:rPr lang="pt-PT" sz="800" i="1" dirty="0" err="1">
                <a:solidFill>
                  <a:schemeClr val="tx1">
                    <a:lumMod val="65000"/>
                    <a:lumOff val="35000"/>
                  </a:schemeClr>
                </a:solidFill>
              </a:rPr>
              <a:t>et</a:t>
            </a:r>
            <a:r>
              <a:rPr lang="pt-PT" sz="800" i="1" dirty="0">
                <a:solidFill>
                  <a:schemeClr val="tx1">
                    <a:lumMod val="65000"/>
                    <a:lumOff val="35000"/>
                  </a:schemeClr>
                </a:solidFill>
              </a:rPr>
              <a:t> al</a:t>
            </a:r>
            <a:r>
              <a:rPr lang="pt-PT" sz="800" dirty="0">
                <a:solidFill>
                  <a:schemeClr val="tx1">
                    <a:lumMod val="65000"/>
                    <a:lumOff val="35000"/>
                  </a:schemeClr>
                </a:solidFill>
              </a:rPr>
              <a:t>. </a:t>
            </a:r>
            <a:r>
              <a:rPr lang="pt-PT" sz="800" dirty="0" err="1">
                <a:solidFill>
                  <a:schemeClr val="tx1">
                    <a:lumMod val="65000"/>
                    <a:lumOff val="35000"/>
                  </a:schemeClr>
                </a:solidFill>
              </a:rPr>
              <a:t>Deconstructing</a:t>
            </a:r>
            <a:r>
              <a:rPr lang="pt-PT" sz="800" dirty="0">
                <a:solidFill>
                  <a:schemeClr val="tx1">
                    <a:lumMod val="65000"/>
                    <a:lumOff val="35000"/>
                  </a:schemeClr>
                </a:solidFill>
              </a:rPr>
              <a:t> </a:t>
            </a:r>
            <a:r>
              <a:rPr lang="pt-PT" sz="800" dirty="0" err="1">
                <a:solidFill>
                  <a:schemeClr val="tx1">
                    <a:lumMod val="65000"/>
                    <a:lumOff val="35000"/>
                  </a:schemeClr>
                </a:solidFill>
              </a:rPr>
              <a:t>syndemics</a:t>
            </a:r>
            <a:r>
              <a:rPr lang="pt-PT" sz="800" dirty="0">
                <a:solidFill>
                  <a:schemeClr val="tx1">
                    <a:lumMod val="65000"/>
                    <a:lumOff val="35000"/>
                  </a:schemeClr>
                </a:solidFill>
              </a:rPr>
              <a:t>: </a:t>
            </a:r>
            <a:r>
              <a:rPr lang="pt-PT" sz="800" dirty="0" err="1">
                <a:solidFill>
                  <a:schemeClr val="tx1">
                    <a:lumMod val="65000"/>
                    <a:lumOff val="35000"/>
                  </a:schemeClr>
                </a:solidFill>
              </a:rPr>
              <a:t>the</a:t>
            </a:r>
            <a:r>
              <a:rPr lang="pt-PT" sz="800" dirty="0">
                <a:solidFill>
                  <a:schemeClr val="tx1">
                    <a:lumMod val="65000"/>
                    <a:lumOff val="35000"/>
                  </a:schemeClr>
                </a:solidFill>
              </a:rPr>
              <a:t> </a:t>
            </a:r>
            <a:r>
              <a:rPr lang="pt-PT" sz="800" dirty="0" err="1">
                <a:solidFill>
                  <a:schemeClr val="tx1">
                    <a:lumMod val="65000"/>
                    <a:lumOff val="35000"/>
                  </a:schemeClr>
                </a:solidFill>
              </a:rPr>
              <a:t>many</a:t>
            </a:r>
            <a:r>
              <a:rPr lang="pt-PT" sz="800" dirty="0">
                <a:solidFill>
                  <a:schemeClr val="tx1">
                    <a:lumMod val="65000"/>
                    <a:lumOff val="35000"/>
                  </a:schemeClr>
                </a:solidFill>
              </a:rPr>
              <a:t> </a:t>
            </a:r>
            <a:r>
              <a:rPr lang="pt-PT" sz="800" dirty="0" err="1">
                <a:solidFill>
                  <a:schemeClr val="tx1">
                    <a:lumMod val="65000"/>
                    <a:lumOff val="35000"/>
                  </a:schemeClr>
                </a:solidFill>
              </a:rPr>
              <a:t>layers</a:t>
            </a:r>
            <a:r>
              <a:rPr lang="pt-PT" sz="800" dirty="0">
                <a:solidFill>
                  <a:schemeClr val="tx1">
                    <a:lumMod val="65000"/>
                    <a:lumOff val="35000"/>
                  </a:schemeClr>
                </a:solidFill>
              </a:rPr>
              <a:t> of </a:t>
            </a:r>
            <a:r>
              <a:rPr lang="pt-PT" sz="800" dirty="0" err="1">
                <a:solidFill>
                  <a:schemeClr val="tx1">
                    <a:lumMod val="65000"/>
                    <a:lumOff val="35000"/>
                  </a:schemeClr>
                </a:solidFill>
              </a:rPr>
              <a:t>clustering</a:t>
            </a:r>
            <a:r>
              <a:rPr lang="pt-PT" sz="800" dirty="0">
                <a:solidFill>
                  <a:schemeClr val="tx1">
                    <a:lumMod val="65000"/>
                    <a:lumOff val="35000"/>
                  </a:schemeClr>
                </a:solidFill>
              </a:rPr>
              <a:t> </a:t>
            </a:r>
            <a:r>
              <a:rPr lang="pt-PT" sz="800" dirty="0" err="1">
                <a:solidFill>
                  <a:schemeClr val="tx1">
                    <a:lumMod val="65000"/>
                    <a:lumOff val="35000"/>
                  </a:schemeClr>
                </a:solidFill>
              </a:rPr>
              <a:t>multi-comorbidities</a:t>
            </a:r>
            <a:r>
              <a:rPr lang="pt-PT" sz="800" dirty="0">
                <a:solidFill>
                  <a:schemeClr val="tx1">
                    <a:lumMod val="65000"/>
                    <a:lumOff val="35000"/>
                  </a:schemeClr>
                </a:solidFill>
              </a:rPr>
              <a:t> in </a:t>
            </a:r>
            <a:r>
              <a:rPr lang="pt-PT" sz="800" dirty="0" err="1">
                <a:solidFill>
                  <a:schemeClr val="tx1">
                    <a:lumMod val="65000"/>
                    <a:lumOff val="35000"/>
                  </a:schemeClr>
                </a:solidFill>
              </a:rPr>
              <a:t>people</a:t>
            </a:r>
            <a:r>
              <a:rPr lang="pt-PT" sz="800" dirty="0">
                <a:solidFill>
                  <a:schemeClr val="tx1">
                    <a:lumMod val="65000"/>
                    <a:lumOff val="35000"/>
                  </a:schemeClr>
                </a:solidFill>
              </a:rPr>
              <a:t> </a:t>
            </a:r>
            <a:r>
              <a:rPr lang="pt-PT" sz="800" dirty="0" err="1">
                <a:solidFill>
                  <a:schemeClr val="tx1">
                    <a:lumMod val="65000"/>
                    <a:lumOff val="35000"/>
                  </a:schemeClr>
                </a:solidFill>
              </a:rPr>
              <a:t>living</a:t>
            </a:r>
            <a:r>
              <a:rPr lang="pt-PT" sz="800" dirty="0">
                <a:solidFill>
                  <a:schemeClr val="tx1">
                    <a:lumMod val="65000"/>
                    <a:lumOff val="35000"/>
                  </a:schemeClr>
                </a:solidFill>
              </a:rPr>
              <a:t> </a:t>
            </a:r>
            <a:r>
              <a:rPr lang="pt-PT" sz="800" dirty="0" err="1">
                <a:solidFill>
                  <a:schemeClr val="tx1">
                    <a:lumMod val="65000"/>
                    <a:lumOff val="35000"/>
                  </a:schemeClr>
                </a:solidFill>
              </a:rPr>
              <a:t>with</a:t>
            </a:r>
            <a:r>
              <a:rPr lang="pt-PT" sz="800" dirty="0">
                <a:solidFill>
                  <a:schemeClr val="tx1">
                    <a:lumMod val="65000"/>
                    <a:lumOff val="35000"/>
                  </a:schemeClr>
                </a:solidFill>
              </a:rPr>
              <a:t> HIV. </a:t>
            </a:r>
            <a:r>
              <a:rPr lang="pt-PT" sz="800" dirty="0" err="1">
                <a:solidFill>
                  <a:schemeClr val="tx1">
                    <a:lumMod val="65000"/>
                    <a:lumOff val="35000"/>
                  </a:schemeClr>
                </a:solidFill>
              </a:rPr>
              <a:t>Int</a:t>
            </a:r>
            <a:r>
              <a:rPr lang="pt-PT" sz="800" dirty="0">
                <a:solidFill>
                  <a:schemeClr val="tx1">
                    <a:lumMod val="65000"/>
                    <a:lumOff val="35000"/>
                  </a:schemeClr>
                </a:solidFill>
              </a:rPr>
              <a:t> J </a:t>
            </a:r>
            <a:r>
              <a:rPr lang="pt-PT" sz="800" dirty="0" err="1">
                <a:solidFill>
                  <a:schemeClr val="tx1">
                    <a:lumMod val="65000"/>
                    <a:lumOff val="35000"/>
                  </a:schemeClr>
                </a:solidFill>
              </a:rPr>
              <a:t>Environmental</a:t>
            </a:r>
            <a:r>
              <a:rPr lang="pt-PT" sz="800" dirty="0">
                <a:solidFill>
                  <a:schemeClr val="tx1">
                    <a:lumMod val="65000"/>
                    <a:lumOff val="35000"/>
                  </a:schemeClr>
                </a:solidFill>
              </a:rPr>
              <a:t> Research </a:t>
            </a:r>
            <a:r>
              <a:rPr lang="pt-PT" sz="800" dirty="0" err="1">
                <a:solidFill>
                  <a:schemeClr val="tx1">
                    <a:lumMod val="65000"/>
                    <a:lumOff val="35000"/>
                  </a:schemeClr>
                </a:solidFill>
              </a:rPr>
              <a:t>and</a:t>
            </a:r>
            <a:r>
              <a:rPr lang="pt-PT" sz="800" dirty="0">
                <a:solidFill>
                  <a:schemeClr val="tx1">
                    <a:lumMod val="65000"/>
                    <a:lumOff val="35000"/>
                  </a:schemeClr>
                </a:solidFill>
              </a:rPr>
              <a:t> </a:t>
            </a:r>
            <a:r>
              <a:rPr lang="pt-PT" sz="800" dirty="0" err="1">
                <a:solidFill>
                  <a:schemeClr val="tx1">
                    <a:lumMod val="65000"/>
                    <a:lumOff val="35000"/>
                  </a:schemeClr>
                </a:solidFill>
              </a:rPr>
              <a:t>Public</a:t>
            </a:r>
            <a:r>
              <a:rPr lang="pt-PT" sz="800" dirty="0">
                <a:solidFill>
                  <a:schemeClr val="tx1">
                    <a:lumMod val="65000"/>
                    <a:lumOff val="35000"/>
                  </a:schemeClr>
                </a:solidFill>
              </a:rPr>
              <a:t> </a:t>
            </a:r>
            <a:r>
              <a:rPr lang="pt-PT" sz="800" dirty="0" err="1">
                <a:solidFill>
                  <a:schemeClr val="tx1">
                    <a:lumMod val="65000"/>
                    <a:lumOff val="35000"/>
                  </a:schemeClr>
                </a:solidFill>
              </a:rPr>
              <a:t>Health</a:t>
            </a:r>
            <a:r>
              <a:rPr lang="pt-PT" sz="800" dirty="0">
                <a:solidFill>
                  <a:schemeClr val="tx1">
                    <a:lumMod val="65000"/>
                    <a:lumOff val="35000"/>
                  </a:schemeClr>
                </a:solidFill>
              </a:rPr>
              <a:t>. 2020;17:4704. doi:10.3390/ijerph17134704.</a:t>
            </a:r>
          </a:p>
        </p:txBody>
      </p:sp>
      <p:pic>
        <p:nvPicPr>
          <p:cNvPr id="9" name="Graphic 8">
            <a:extLst>
              <a:ext uri="{FF2B5EF4-FFF2-40B4-BE49-F238E27FC236}">
                <a16:creationId xmlns:a16="http://schemas.microsoft.com/office/drawing/2014/main" id="{CCF812F7-056F-3041-8E6E-31CD7BA71BD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7684" t="19178" r="26268" b="22097"/>
          <a:stretch/>
        </p:blipFill>
        <p:spPr>
          <a:xfrm>
            <a:off x="3568139" y="1175657"/>
            <a:ext cx="6867631" cy="4926603"/>
          </a:xfrm>
          <a:prstGeom prst="rect">
            <a:avLst/>
          </a:prstGeom>
        </p:spPr>
      </p:pic>
      <p:sp>
        <p:nvSpPr>
          <p:cNvPr id="10" name="Rectangle 4">
            <a:extLst>
              <a:ext uri="{FF2B5EF4-FFF2-40B4-BE49-F238E27FC236}">
                <a16:creationId xmlns:a16="http://schemas.microsoft.com/office/drawing/2014/main" id="{9C645237-5BFA-314F-B6A6-1F8383227D05}"/>
              </a:ext>
            </a:extLst>
          </p:cNvPr>
          <p:cNvSpPr/>
          <p:nvPr/>
        </p:nvSpPr>
        <p:spPr>
          <a:xfrm>
            <a:off x="161512" y="237151"/>
            <a:ext cx="9708201" cy="830997"/>
          </a:xfrm>
          <a:prstGeom prst="rect">
            <a:avLst/>
          </a:prstGeom>
        </p:spPr>
        <p:txBody>
          <a:bodyPr wrap="square">
            <a:spAutoFit/>
          </a:bodyPr>
          <a:lstStyle/>
          <a:p>
            <a:r>
              <a:rPr lang="en-US" sz="2400" b="1" dirty="0">
                <a:solidFill>
                  <a:srgbClr val="C00000"/>
                </a:solidFill>
              </a:rPr>
              <a:t>NOVOS PARADIGMAS DO TRATAMENTO DA INFEÇÃO POR VIH</a:t>
            </a:r>
            <a:endParaRPr lang="en-US" sz="2400" b="1" dirty="0"/>
          </a:p>
          <a:p>
            <a:r>
              <a:rPr lang="en-US" sz="2400" b="1" dirty="0"/>
              <a:t>REPENSAR O MODELO DE CUIDADOS EM SAÚDE</a:t>
            </a:r>
            <a:endParaRPr lang="pt-PT"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2108" y="1368059"/>
            <a:ext cx="8227946" cy="880369"/>
          </a:xfrm>
          <a:prstGeom prst="rect">
            <a:avLst/>
          </a:prstGeom>
        </p:spPr>
        <p:txBody>
          <a:bodyPr wrap="square">
            <a:spAutoFit/>
          </a:bodyPr>
          <a:lstStyle/>
          <a:p>
            <a:pPr algn="ctr">
              <a:lnSpc>
                <a:spcPct val="150000"/>
              </a:lnSpc>
            </a:pPr>
            <a:r>
              <a:rPr lang="en-US" b="1" dirty="0">
                <a:solidFill>
                  <a:srgbClr val="000000"/>
                </a:solidFill>
              </a:rPr>
              <a:t>DADOS DO CENTRO HOSPITALAR SETÚBAL (DOENTES </a:t>
            </a:r>
            <a:r>
              <a:rPr lang="en-US" b="1" i="1" dirty="0">
                <a:solidFill>
                  <a:srgbClr val="000000"/>
                </a:solidFill>
              </a:rPr>
              <a:t>NAÏVE</a:t>
            </a:r>
            <a:r>
              <a:rPr lang="en-US" b="1" dirty="0">
                <a:solidFill>
                  <a:srgbClr val="000000"/>
                </a:solidFill>
              </a:rPr>
              <a:t> 2020 E 2021)</a:t>
            </a:r>
          </a:p>
          <a:p>
            <a:pPr algn="ctr">
              <a:lnSpc>
                <a:spcPct val="150000"/>
              </a:lnSpc>
            </a:pPr>
            <a:r>
              <a:rPr lang="en-US" dirty="0">
                <a:solidFill>
                  <a:srgbClr val="000000"/>
                </a:solidFill>
              </a:rPr>
              <a:t>50 DOENTES INICIARAM TARc ENTRE 01/2020 E 12/2021</a:t>
            </a:r>
            <a:endParaRPr lang="pt-PT" dirty="0"/>
          </a:p>
        </p:txBody>
      </p:sp>
      <p:graphicFrame>
        <p:nvGraphicFramePr>
          <p:cNvPr id="2" name="Tabela 2">
            <a:extLst>
              <a:ext uri="{FF2B5EF4-FFF2-40B4-BE49-F238E27FC236}">
                <a16:creationId xmlns:a16="http://schemas.microsoft.com/office/drawing/2014/main" id="{2BF8B8D5-BBF7-4CD8-8F3D-F6BDAF110F2E}"/>
              </a:ext>
            </a:extLst>
          </p:cNvPr>
          <p:cNvGraphicFramePr>
            <a:graphicFrameLocks noGrp="1"/>
          </p:cNvGraphicFramePr>
          <p:nvPr>
            <p:extLst>
              <p:ext uri="{D42A27DB-BD31-4B8C-83A1-F6EECF244321}">
                <p14:modId xmlns:p14="http://schemas.microsoft.com/office/powerpoint/2010/main" val="503630285"/>
              </p:ext>
            </p:extLst>
          </p:nvPr>
        </p:nvGraphicFramePr>
        <p:xfrm>
          <a:off x="2659083" y="2509434"/>
          <a:ext cx="6433996" cy="3042920"/>
        </p:xfrm>
        <a:graphic>
          <a:graphicData uri="http://schemas.openxmlformats.org/drawingml/2006/table">
            <a:tbl>
              <a:tblPr firstRow="1" bandRow="1">
                <a:tableStyleId>{0E3FDE45-AF77-4B5C-9715-49D594BDF05E}</a:tableStyleId>
              </a:tblPr>
              <a:tblGrid>
                <a:gridCol w="3216998">
                  <a:extLst>
                    <a:ext uri="{9D8B030D-6E8A-4147-A177-3AD203B41FA5}">
                      <a16:colId xmlns:a16="http://schemas.microsoft.com/office/drawing/2014/main" val="2450098915"/>
                    </a:ext>
                  </a:extLst>
                </a:gridCol>
                <a:gridCol w="1608499">
                  <a:extLst>
                    <a:ext uri="{9D8B030D-6E8A-4147-A177-3AD203B41FA5}">
                      <a16:colId xmlns:a16="http://schemas.microsoft.com/office/drawing/2014/main" val="1358468634"/>
                    </a:ext>
                  </a:extLst>
                </a:gridCol>
                <a:gridCol w="1608499">
                  <a:extLst>
                    <a:ext uri="{9D8B030D-6E8A-4147-A177-3AD203B41FA5}">
                      <a16:colId xmlns:a16="http://schemas.microsoft.com/office/drawing/2014/main" val="881553098"/>
                    </a:ext>
                  </a:extLst>
                </a:gridCol>
              </a:tblGrid>
              <a:tr h="370840">
                <a:tc gridSpan="3">
                  <a:txBody>
                    <a:bodyPr/>
                    <a:lstStyle/>
                    <a:p>
                      <a:pPr algn="ctr"/>
                      <a:r>
                        <a:rPr lang="pt-PT" dirty="0"/>
                        <a:t>Doentes que iniciaram TARc em 2020 /2021 (n = 50)</a:t>
                      </a:r>
                    </a:p>
                  </a:txBody>
                  <a:tcPr/>
                </a:tc>
                <a:tc hMerge="1">
                  <a:txBody>
                    <a:bodyPr/>
                    <a:lstStyle/>
                    <a:p>
                      <a:pPr algn="ctr"/>
                      <a:endParaRPr lang="pt-PT" dirty="0"/>
                    </a:p>
                  </a:txBody>
                  <a:tcPr/>
                </a:tc>
                <a:tc hMerge="1">
                  <a:txBody>
                    <a:bodyPr/>
                    <a:lstStyle/>
                    <a:p>
                      <a:endParaRPr lang="pt-PT"/>
                    </a:p>
                  </a:txBody>
                  <a:tcPr/>
                </a:tc>
                <a:extLst>
                  <a:ext uri="{0D108BD9-81ED-4DB2-BD59-A6C34878D82A}">
                    <a16:rowId xmlns:a16="http://schemas.microsoft.com/office/drawing/2014/main" val="3182972185"/>
                  </a:ext>
                </a:extLst>
              </a:tr>
              <a:tr h="370840">
                <a:tc>
                  <a:txBody>
                    <a:bodyPr/>
                    <a:lstStyle/>
                    <a:p>
                      <a:r>
                        <a:rPr lang="pt-PT" dirty="0"/>
                        <a:t>Idade média (extremos)</a:t>
                      </a:r>
                    </a:p>
                  </a:txBody>
                  <a:tcPr/>
                </a:tc>
                <a:tc gridSpan="2">
                  <a:txBody>
                    <a:bodyPr/>
                    <a:lstStyle/>
                    <a:p>
                      <a:pPr algn="ctr"/>
                      <a:r>
                        <a:rPr lang="pt-PT" dirty="0"/>
                        <a:t>41 (18-64)</a:t>
                      </a:r>
                    </a:p>
                  </a:txBody>
                  <a:tcPr/>
                </a:tc>
                <a:tc hMerge="1">
                  <a:txBody>
                    <a:bodyPr/>
                    <a:lstStyle/>
                    <a:p>
                      <a:endParaRPr lang="pt-PT"/>
                    </a:p>
                  </a:txBody>
                  <a:tcPr/>
                </a:tc>
                <a:extLst>
                  <a:ext uri="{0D108BD9-81ED-4DB2-BD59-A6C34878D82A}">
                    <a16:rowId xmlns:a16="http://schemas.microsoft.com/office/drawing/2014/main" val="630396262"/>
                  </a:ext>
                </a:extLst>
              </a:tr>
              <a:tr h="370840">
                <a:tc>
                  <a:txBody>
                    <a:bodyPr/>
                    <a:lstStyle/>
                    <a:p>
                      <a:r>
                        <a:rPr lang="pt-PT" dirty="0"/>
                        <a:t>Sexo masculino, n (%)</a:t>
                      </a:r>
                    </a:p>
                  </a:txBody>
                  <a:tcPr/>
                </a:tc>
                <a:tc gridSpan="2">
                  <a:txBody>
                    <a:bodyPr/>
                    <a:lstStyle/>
                    <a:p>
                      <a:pPr algn="ctr"/>
                      <a:r>
                        <a:rPr lang="pt-PT" dirty="0"/>
                        <a:t>30 (60)</a:t>
                      </a:r>
                    </a:p>
                  </a:txBody>
                  <a:tcPr/>
                </a:tc>
                <a:tc hMerge="1">
                  <a:txBody>
                    <a:bodyPr/>
                    <a:lstStyle/>
                    <a:p>
                      <a:endParaRPr lang="pt-PT"/>
                    </a:p>
                  </a:txBody>
                  <a:tcPr/>
                </a:tc>
                <a:extLst>
                  <a:ext uri="{0D108BD9-81ED-4DB2-BD59-A6C34878D82A}">
                    <a16:rowId xmlns:a16="http://schemas.microsoft.com/office/drawing/2014/main" val="4127042845"/>
                  </a:ext>
                </a:extLst>
              </a:tr>
              <a:tr h="370840">
                <a:tc>
                  <a:txBody>
                    <a:bodyPr/>
                    <a:lstStyle/>
                    <a:p>
                      <a:r>
                        <a:rPr lang="pt-PT" dirty="0"/>
                        <a:t>Modo transmissão, n (%)</a:t>
                      </a:r>
                    </a:p>
                  </a:txBody>
                  <a:tcPr anchor="ctr"/>
                </a:tc>
                <a:tc>
                  <a:txBody>
                    <a:bodyPr/>
                    <a:lstStyle/>
                    <a:p>
                      <a:r>
                        <a:rPr lang="pt-PT" dirty="0"/>
                        <a:t>Heterossexual </a:t>
                      </a:r>
                    </a:p>
                    <a:p>
                      <a:r>
                        <a:rPr lang="pt-PT" dirty="0"/>
                        <a:t>HSH</a:t>
                      </a:r>
                    </a:p>
                    <a:p>
                      <a:r>
                        <a:rPr lang="pt-PT" dirty="0"/>
                        <a:t>UDI</a:t>
                      </a:r>
                    </a:p>
                    <a:p>
                      <a:r>
                        <a:rPr lang="pt-PT" dirty="0"/>
                        <a:t>Desconhecido</a:t>
                      </a:r>
                    </a:p>
                  </a:txBody>
                  <a:tcPr/>
                </a:tc>
                <a:tc>
                  <a:txBody>
                    <a:bodyPr/>
                    <a:lstStyle/>
                    <a:p>
                      <a:pPr algn="ctr"/>
                      <a:r>
                        <a:rPr lang="pt-PT" dirty="0"/>
                        <a:t>34 (68)</a:t>
                      </a:r>
                    </a:p>
                    <a:p>
                      <a:pPr algn="ctr"/>
                      <a:r>
                        <a:rPr lang="pt-PT" dirty="0"/>
                        <a:t>13 (26)</a:t>
                      </a:r>
                    </a:p>
                    <a:p>
                      <a:pPr algn="ctr"/>
                      <a:r>
                        <a:rPr lang="pt-PT" dirty="0"/>
                        <a:t>1 (2)</a:t>
                      </a:r>
                    </a:p>
                    <a:p>
                      <a:pPr algn="ctr"/>
                      <a:r>
                        <a:rPr lang="pt-PT" dirty="0"/>
                        <a:t>2 (4)</a:t>
                      </a:r>
                    </a:p>
                  </a:txBody>
                  <a:tcPr/>
                </a:tc>
                <a:extLst>
                  <a:ext uri="{0D108BD9-81ED-4DB2-BD59-A6C34878D82A}">
                    <a16:rowId xmlns:a16="http://schemas.microsoft.com/office/drawing/2014/main" val="1059609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Média CD4 </a:t>
                      </a:r>
                      <a:r>
                        <a:rPr lang="pt-PT" dirty="0" err="1"/>
                        <a:t>céls</a:t>
                      </a:r>
                      <a:r>
                        <a:rPr lang="pt-PT" dirty="0"/>
                        <a:t>/</a:t>
                      </a:r>
                      <a:r>
                        <a:rPr lang="pt-PT" sz="1800" kern="1200" dirty="0">
                          <a:solidFill>
                            <a:schemeClr val="tx1"/>
                          </a:solidFill>
                          <a:effectLst/>
                          <a:latin typeface="+mn-lt"/>
                          <a:ea typeface="+mn-ea"/>
                          <a:cs typeface="+mn-cs"/>
                        </a:rPr>
                        <a:t>µl</a:t>
                      </a:r>
                      <a:r>
                        <a:rPr lang="pt-PT" dirty="0"/>
                        <a:t> (DIQ)</a:t>
                      </a:r>
                    </a:p>
                  </a:txBody>
                  <a:tcPr/>
                </a:tc>
                <a:tc gridSpan="2">
                  <a:txBody>
                    <a:bodyPr/>
                    <a:lstStyle/>
                    <a:p>
                      <a:pPr algn="ctr"/>
                      <a:r>
                        <a:rPr lang="pt-PT" dirty="0"/>
                        <a:t>319 (86, 381)</a:t>
                      </a:r>
                    </a:p>
                  </a:txBody>
                  <a:tcPr/>
                </a:tc>
                <a:tc hMerge="1">
                  <a:txBody>
                    <a:bodyPr/>
                    <a:lstStyle/>
                    <a:p>
                      <a:endParaRPr lang="pt-PT"/>
                    </a:p>
                  </a:txBody>
                  <a:tcPr/>
                </a:tc>
                <a:extLst>
                  <a:ext uri="{0D108BD9-81ED-4DB2-BD59-A6C34878D82A}">
                    <a16:rowId xmlns:a16="http://schemas.microsoft.com/office/drawing/2014/main" val="1713715242"/>
                  </a:ext>
                </a:extLst>
              </a:tr>
              <a:tr h="370840">
                <a:tc>
                  <a:txBody>
                    <a:bodyPr/>
                    <a:lstStyle/>
                    <a:p>
                      <a:r>
                        <a:rPr lang="pt-PT" dirty="0"/>
                        <a:t>Estádio SIDA*, n (%)</a:t>
                      </a:r>
                    </a:p>
                  </a:txBody>
                  <a:tcPr/>
                </a:tc>
                <a:tc gridSpan="2">
                  <a:txBody>
                    <a:bodyPr/>
                    <a:lstStyle/>
                    <a:p>
                      <a:pPr algn="ctr"/>
                      <a:r>
                        <a:rPr lang="pt-PT" dirty="0"/>
                        <a:t>26 (52)</a:t>
                      </a:r>
                    </a:p>
                  </a:txBody>
                  <a:tcPr/>
                </a:tc>
                <a:tc hMerge="1">
                  <a:txBody>
                    <a:bodyPr/>
                    <a:lstStyle/>
                    <a:p>
                      <a:endParaRPr lang="pt-PT" dirty="0"/>
                    </a:p>
                  </a:txBody>
                  <a:tcPr/>
                </a:tc>
                <a:extLst>
                  <a:ext uri="{0D108BD9-81ED-4DB2-BD59-A6C34878D82A}">
                    <a16:rowId xmlns:a16="http://schemas.microsoft.com/office/drawing/2014/main" val="3622199272"/>
                  </a:ext>
                </a:extLst>
              </a:tr>
            </a:tbl>
          </a:graphicData>
        </a:graphic>
      </p:graphicFrame>
      <p:sp>
        <p:nvSpPr>
          <p:cNvPr id="3" name="CaixaDeTexto 2">
            <a:extLst>
              <a:ext uri="{FF2B5EF4-FFF2-40B4-BE49-F238E27FC236}">
                <a16:creationId xmlns:a16="http://schemas.microsoft.com/office/drawing/2014/main" id="{4169C015-942E-434A-ACA1-B8AD6FDCD493}"/>
              </a:ext>
            </a:extLst>
          </p:cNvPr>
          <p:cNvSpPr txBox="1"/>
          <p:nvPr/>
        </p:nvSpPr>
        <p:spPr>
          <a:xfrm>
            <a:off x="2659083" y="5585812"/>
            <a:ext cx="6433996" cy="307777"/>
          </a:xfrm>
          <a:prstGeom prst="rect">
            <a:avLst/>
          </a:prstGeom>
          <a:noFill/>
        </p:spPr>
        <p:txBody>
          <a:bodyPr wrap="square" rtlCol="0">
            <a:spAutoFit/>
          </a:bodyPr>
          <a:lstStyle/>
          <a:p>
            <a:r>
              <a:rPr lang="pt-PT" sz="1400" dirty="0"/>
              <a:t>* CD4 &lt;200 </a:t>
            </a:r>
            <a:r>
              <a:rPr lang="pt-PT" sz="1400" dirty="0" err="1"/>
              <a:t>céls</a:t>
            </a:r>
            <a:r>
              <a:rPr lang="pt-PT" sz="1400" dirty="0"/>
              <a:t>/µl ou doença definidora de SIDA</a:t>
            </a:r>
          </a:p>
        </p:txBody>
      </p:sp>
      <p:sp>
        <p:nvSpPr>
          <p:cNvPr id="7" name="Rectangle 4">
            <a:extLst>
              <a:ext uri="{FF2B5EF4-FFF2-40B4-BE49-F238E27FC236}">
                <a16:creationId xmlns:a16="http://schemas.microsoft.com/office/drawing/2014/main" id="{14A7E5EB-5070-614C-9CB8-456CC0A20735}"/>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A PERSPECTIVA DO CLÍNICO</a:t>
            </a:r>
            <a:endParaRPr lang="pt-PT" sz="2400" dirty="0"/>
          </a:p>
        </p:txBody>
      </p:sp>
      <p:sp>
        <p:nvSpPr>
          <p:cNvPr id="6" name="TextBox 11">
            <a:extLst>
              <a:ext uri="{FF2B5EF4-FFF2-40B4-BE49-F238E27FC236}">
                <a16:creationId xmlns:a16="http://schemas.microsoft.com/office/drawing/2014/main" id="{42538A4E-46EB-4A83-B650-46F494536896}"/>
              </a:ext>
            </a:extLst>
          </p:cNvPr>
          <p:cNvSpPr txBox="1"/>
          <p:nvPr/>
        </p:nvSpPr>
        <p:spPr>
          <a:xfrm>
            <a:off x="347641" y="6275853"/>
            <a:ext cx="8656446" cy="369332"/>
          </a:xfrm>
          <a:prstGeom prst="rect">
            <a:avLst/>
          </a:prstGeom>
          <a:noFill/>
        </p:spPr>
        <p:txBody>
          <a:bodyPr wrap="square" lIns="0" tIns="0" rIns="0" bIns="0" rtlCol="0">
            <a:spAutoFit/>
          </a:bodyPr>
          <a:lstStyle/>
          <a:p>
            <a:pPr fontAlgn="base"/>
            <a:endParaRPr lang="pt-PT" sz="800" dirty="0">
              <a:solidFill>
                <a:schemeClr val="tx1">
                  <a:lumMod val="50000"/>
                  <a:lumOff val="50000"/>
                </a:schemeClr>
              </a:solidFill>
            </a:endParaRPr>
          </a:p>
          <a:p>
            <a:pPr fontAlgn="base"/>
            <a:r>
              <a:rPr lang="pt-PT" sz="800" dirty="0">
                <a:solidFill>
                  <a:schemeClr val="tx1">
                    <a:lumMod val="65000"/>
                    <a:lumOff val="35000"/>
                  </a:schemeClr>
                </a:solidFill>
              </a:rPr>
              <a:t>HSH, homens que têm sexo com homens; SIDA, síndrome de imunodeficiência adquirida; </a:t>
            </a:r>
            <a:r>
              <a:rPr lang="pt-PT" sz="800" dirty="0" err="1">
                <a:solidFill>
                  <a:schemeClr val="tx1">
                    <a:lumMod val="65000"/>
                    <a:lumOff val="35000"/>
                  </a:schemeClr>
                </a:solidFill>
              </a:rPr>
              <a:t>TARc</a:t>
            </a:r>
            <a:r>
              <a:rPr lang="pt-PT" sz="800" dirty="0">
                <a:solidFill>
                  <a:schemeClr val="tx1">
                    <a:lumMod val="65000"/>
                    <a:lumOff val="35000"/>
                  </a:schemeClr>
                </a:solidFill>
              </a:rPr>
              <a:t>, terapêutica </a:t>
            </a:r>
            <a:r>
              <a:rPr lang="pt-PT" sz="800" dirty="0" err="1">
                <a:solidFill>
                  <a:schemeClr val="tx1">
                    <a:lumMod val="65000"/>
                    <a:lumOff val="35000"/>
                  </a:schemeClr>
                </a:solidFill>
              </a:rPr>
              <a:t>antirretrovírica</a:t>
            </a:r>
            <a:r>
              <a:rPr lang="pt-PT" sz="800" dirty="0">
                <a:solidFill>
                  <a:schemeClr val="tx1">
                    <a:lumMod val="65000"/>
                    <a:lumOff val="35000"/>
                  </a:schemeClr>
                </a:solidFill>
              </a:rPr>
              <a:t> combinada; UDI, utilizadores de drogas intravenosas</a:t>
            </a:r>
          </a:p>
          <a:p>
            <a:pPr fontAlgn="base"/>
            <a:endParaRPr lang="pt-PT" sz="800" dirty="0">
              <a:solidFill>
                <a:schemeClr val="tx1">
                  <a:lumMod val="50000"/>
                  <a:lumOff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671" y="1285893"/>
            <a:ext cx="9802363" cy="464871"/>
          </a:xfrm>
          <a:prstGeom prst="rect">
            <a:avLst/>
          </a:prstGeom>
        </p:spPr>
        <p:txBody>
          <a:bodyPr wrap="square">
            <a:spAutoFit/>
          </a:bodyPr>
          <a:lstStyle/>
          <a:p>
            <a:pPr algn="ctr">
              <a:lnSpc>
                <a:spcPct val="150000"/>
              </a:lnSpc>
            </a:pPr>
            <a:r>
              <a:rPr lang="en-US" b="1" dirty="0">
                <a:solidFill>
                  <a:srgbClr val="000000"/>
                </a:solidFill>
              </a:rPr>
              <a:t>DADOS DO CENTRO HOSPITALAR SETÚBAL (DOENTES </a:t>
            </a:r>
            <a:r>
              <a:rPr lang="en-US" b="1" i="1" dirty="0">
                <a:solidFill>
                  <a:srgbClr val="000000"/>
                </a:solidFill>
              </a:rPr>
              <a:t>NAÏVE</a:t>
            </a:r>
            <a:r>
              <a:rPr lang="en-US" b="1" dirty="0">
                <a:solidFill>
                  <a:srgbClr val="000000"/>
                </a:solidFill>
              </a:rPr>
              <a:t> 2020 E 2021)</a:t>
            </a:r>
          </a:p>
        </p:txBody>
      </p:sp>
      <p:graphicFrame>
        <p:nvGraphicFramePr>
          <p:cNvPr id="8" name="Gráfico 7">
            <a:extLst>
              <a:ext uri="{FF2B5EF4-FFF2-40B4-BE49-F238E27FC236}">
                <a16:creationId xmlns:a16="http://schemas.microsoft.com/office/drawing/2014/main" id="{DEC41A7F-49E8-4A71-B9D2-ADB80D4DF88B}"/>
              </a:ext>
            </a:extLst>
          </p:cNvPr>
          <p:cNvGraphicFramePr>
            <a:graphicFrameLocks noChangeAspect="1"/>
          </p:cNvGraphicFramePr>
          <p:nvPr>
            <p:extLst>
              <p:ext uri="{D42A27DB-BD31-4B8C-83A1-F6EECF244321}">
                <p14:modId xmlns:p14="http://schemas.microsoft.com/office/powerpoint/2010/main" val="441932307"/>
              </p:ext>
            </p:extLst>
          </p:nvPr>
        </p:nvGraphicFramePr>
        <p:xfrm>
          <a:off x="501011" y="2039103"/>
          <a:ext cx="5469152" cy="38357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CD011C07-10C7-E548-AA35-4BE348949EA7}"/>
              </a:ext>
            </a:extLst>
          </p:cNvPr>
          <p:cNvSpPr/>
          <p:nvPr/>
        </p:nvSpPr>
        <p:spPr>
          <a:xfrm>
            <a:off x="6689328" y="2307582"/>
            <a:ext cx="4735337" cy="2957861"/>
          </a:xfrm>
          <a:prstGeom prst="rect">
            <a:avLst/>
          </a:prstGeom>
        </p:spPr>
        <p:txBody>
          <a:bodyPr wrap="square">
            <a:spAutoFit/>
          </a:bodyPr>
          <a:lstStyle/>
          <a:p>
            <a:pPr>
              <a:lnSpc>
                <a:spcPct val="150000"/>
              </a:lnSpc>
            </a:pPr>
            <a:r>
              <a:rPr lang="en-US" dirty="0">
                <a:solidFill>
                  <a:srgbClr val="000000"/>
                </a:solidFill>
              </a:rPr>
              <a:t>TEMPO MÉDIO ENTRE A PRIMEIRA CONSULTA E O INÍCIO DE </a:t>
            </a:r>
            <a:r>
              <a:rPr lang="en-US" dirty="0" err="1">
                <a:solidFill>
                  <a:srgbClr val="000000"/>
                </a:solidFill>
              </a:rPr>
              <a:t>TARc</a:t>
            </a:r>
            <a:r>
              <a:rPr lang="en-US" dirty="0">
                <a:solidFill>
                  <a:srgbClr val="000000"/>
                </a:solidFill>
              </a:rPr>
              <a:t> – 20 DIAS</a:t>
            </a:r>
          </a:p>
          <a:p>
            <a:pPr>
              <a:lnSpc>
                <a:spcPct val="150000"/>
              </a:lnSpc>
            </a:pPr>
            <a:endParaRPr lang="en-US" dirty="0">
              <a:solidFill>
                <a:srgbClr val="000000"/>
              </a:solidFill>
            </a:endParaRPr>
          </a:p>
          <a:p>
            <a:pPr>
              <a:lnSpc>
                <a:spcPct val="150000"/>
              </a:lnSpc>
            </a:pPr>
            <a:r>
              <a:rPr lang="en-US" dirty="0">
                <a:solidFill>
                  <a:srgbClr val="000000"/>
                </a:solidFill>
              </a:rPr>
              <a:t>A DIFERENÇA INTERQUARTIL FOI 12-28 DIAS</a:t>
            </a:r>
          </a:p>
          <a:p>
            <a:pPr>
              <a:lnSpc>
                <a:spcPct val="150000"/>
              </a:lnSpc>
            </a:pPr>
            <a:endParaRPr lang="en-US" dirty="0">
              <a:solidFill>
                <a:srgbClr val="000000"/>
              </a:solidFill>
            </a:endParaRPr>
          </a:p>
          <a:p>
            <a:pPr>
              <a:lnSpc>
                <a:spcPct val="150000"/>
              </a:lnSpc>
            </a:pPr>
            <a:r>
              <a:rPr lang="en-US" dirty="0">
                <a:solidFill>
                  <a:srgbClr val="000000"/>
                </a:solidFill>
              </a:rPr>
              <a:t>O INÍCIO MAIS TARDIO OCORREU 60 DIAS APÓS A PRIMEIRA CONSULTA</a:t>
            </a:r>
            <a:endParaRPr lang="en-US" i="1" dirty="0">
              <a:solidFill>
                <a:srgbClr val="000000"/>
              </a:solidFill>
            </a:endParaRPr>
          </a:p>
        </p:txBody>
      </p:sp>
      <p:sp>
        <p:nvSpPr>
          <p:cNvPr id="7" name="Rectangle 4">
            <a:extLst>
              <a:ext uri="{FF2B5EF4-FFF2-40B4-BE49-F238E27FC236}">
                <a16:creationId xmlns:a16="http://schemas.microsoft.com/office/drawing/2014/main" id="{21B8875B-98BA-8B40-8E45-5709552A72F7}"/>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A PERSPECTIVA DO CLÍNICO</a:t>
            </a:r>
            <a:endParaRPr lang="pt-PT" sz="2400" dirty="0"/>
          </a:p>
        </p:txBody>
      </p:sp>
      <p:sp>
        <p:nvSpPr>
          <p:cNvPr id="9" name="TextBox 11">
            <a:extLst>
              <a:ext uri="{FF2B5EF4-FFF2-40B4-BE49-F238E27FC236}">
                <a16:creationId xmlns:a16="http://schemas.microsoft.com/office/drawing/2014/main" id="{1985DB65-A1E6-40A1-92E3-EA3A23FE8B7B}"/>
              </a:ext>
            </a:extLst>
          </p:cNvPr>
          <p:cNvSpPr txBox="1"/>
          <p:nvPr/>
        </p:nvSpPr>
        <p:spPr>
          <a:xfrm>
            <a:off x="347641" y="6275853"/>
            <a:ext cx="8656446" cy="246221"/>
          </a:xfrm>
          <a:prstGeom prst="rect">
            <a:avLst/>
          </a:prstGeom>
          <a:noFill/>
        </p:spPr>
        <p:txBody>
          <a:bodyPr wrap="square" lIns="0" tIns="0" rIns="0" bIns="0" rtlCol="0">
            <a:spAutoFit/>
          </a:bodyPr>
          <a:lstStyle/>
          <a:p>
            <a:pPr fontAlgn="base"/>
            <a:r>
              <a:rPr lang="pt-PT" sz="800" dirty="0" err="1">
                <a:solidFill>
                  <a:schemeClr val="tx1">
                    <a:lumMod val="65000"/>
                    <a:lumOff val="35000"/>
                  </a:schemeClr>
                </a:solidFill>
              </a:rPr>
              <a:t>TARc</a:t>
            </a:r>
            <a:r>
              <a:rPr lang="pt-PT" sz="800" dirty="0">
                <a:solidFill>
                  <a:schemeClr val="tx1">
                    <a:lumMod val="65000"/>
                    <a:lumOff val="35000"/>
                  </a:schemeClr>
                </a:solidFill>
              </a:rPr>
              <a:t>, terapêutica </a:t>
            </a:r>
            <a:r>
              <a:rPr lang="pt-PT" sz="800" dirty="0" err="1">
                <a:solidFill>
                  <a:schemeClr val="tx1">
                    <a:lumMod val="65000"/>
                    <a:lumOff val="35000"/>
                  </a:schemeClr>
                </a:solidFill>
              </a:rPr>
              <a:t>antirretrovírica</a:t>
            </a:r>
            <a:r>
              <a:rPr lang="pt-PT" sz="800" dirty="0">
                <a:solidFill>
                  <a:schemeClr val="tx1">
                    <a:lumMod val="65000"/>
                    <a:lumOff val="35000"/>
                  </a:schemeClr>
                </a:solidFill>
              </a:rPr>
              <a:t> combinada</a:t>
            </a:r>
          </a:p>
          <a:p>
            <a:pPr fontAlgn="base"/>
            <a:endParaRPr lang="pt-PT" sz="800" dirty="0">
              <a:solidFill>
                <a:schemeClr val="tx1">
                  <a:lumMod val="50000"/>
                  <a:lumOff val="50000"/>
                </a:schemeClr>
              </a:solidFill>
            </a:endParaRPr>
          </a:p>
        </p:txBody>
      </p:sp>
    </p:spTree>
    <p:extLst>
      <p:ext uri="{BB962C8B-B14F-4D97-AF65-F5344CB8AC3E}">
        <p14:creationId xmlns:p14="http://schemas.microsoft.com/office/powerpoint/2010/main" val="318367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76927" y="3590433"/>
            <a:ext cx="3021107" cy="923330"/>
          </a:xfrm>
          <a:prstGeom prst="rect">
            <a:avLst/>
          </a:prstGeom>
        </p:spPr>
        <p:txBody>
          <a:bodyPr wrap="square">
            <a:spAutoFit/>
          </a:bodyPr>
          <a:lstStyle/>
          <a:p>
            <a:r>
              <a:rPr lang="en-US" dirty="0"/>
              <a:t>43 (86%) DOENTES INICIARAM O ESQUEMA TAF/FTC/BIC </a:t>
            </a:r>
            <a:endParaRPr lang="en-US" dirty="0">
              <a:solidFill>
                <a:srgbClr val="000000"/>
              </a:solidFill>
            </a:endParaRPr>
          </a:p>
          <a:p>
            <a:endParaRPr lang="pt-PT" dirty="0"/>
          </a:p>
        </p:txBody>
      </p:sp>
      <p:graphicFrame>
        <p:nvGraphicFramePr>
          <p:cNvPr id="4" name="Gráfico 3">
            <a:extLst>
              <a:ext uri="{FF2B5EF4-FFF2-40B4-BE49-F238E27FC236}">
                <a16:creationId xmlns:a16="http://schemas.microsoft.com/office/drawing/2014/main" id="{4DD21B75-74A4-4013-A604-C3BEF5E01910}"/>
              </a:ext>
            </a:extLst>
          </p:cNvPr>
          <p:cNvGraphicFramePr>
            <a:graphicFrameLocks/>
          </p:cNvGraphicFramePr>
          <p:nvPr>
            <p:extLst>
              <p:ext uri="{D42A27DB-BD31-4B8C-83A1-F6EECF244321}">
                <p14:modId xmlns:p14="http://schemas.microsoft.com/office/powerpoint/2010/main" val="1082544280"/>
              </p:ext>
            </p:extLst>
          </p:nvPr>
        </p:nvGraphicFramePr>
        <p:xfrm>
          <a:off x="945772" y="2091094"/>
          <a:ext cx="6338604" cy="381311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ED186F55-B3C2-1142-85EF-C44E4F200B78}"/>
              </a:ext>
            </a:extLst>
          </p:cNvPr>
          <p:cNvSpPr/>
          <p:nvPr/>
        </p:nvSpPr>
        <p:spPr>
          <a:xfrm>
            <a:off x="1295671" y="1285893"/>
            <a:ext cx="9802363" cy="464871"/>
          </a:xfrm>
          <a:prstGeom prst="rect">
            <a:avLst/>
          </a:prstGeom>
        </p:spPr>
        <p:txBody>
          <a:bodyPr wrap="square">
            <a:spAutoFit/>
          </a:bodyPr>
          <a:lstStyle/>
          <a:p>
            <a:pPr algn="ctr">
              <a:lnSpc>
                <a:spcPct val="150000"/>
              </a:lnSpc>
            </a:pPr>
            <a:r>
              <a:rPr lang="en-US" b="1" dirty="0">
                <a:solidFill>
                  <a:srgbClr val="000000"/>
                </a:solidFill>
              </a:rPr>
              <a:t>DADOS DO CENTRO HOSPITALAR SETÚBAL (DOENTES </a:t>
            </a:r>
            <a:r>
              <a:rPr lang="en-US" b="1" i="1" dirty="0">
                <a:solidFill>
                  <a:srgbClr val="000000"/>
                </a:solidFill>
              </a:rPr>
              <a:t>NAÏVE</a:t>
            </a:r>
            <a:r>
              <a:rPr lang="en-US" b="1" dirty="0">
                <a:solidFill>
                  <a:srgbClr val="000000"/>
                </a:solidFill>
              </a:rPr>
              <a:t> 2020 E 2021)</a:t>
            </a:r>
          </a:p>
        </p:txBody>
      </p:sp>
      <p:sp>
        <p:nvSpPr>
          <p:cNvPr id="9" name="Rectangle 4">
            <a:extLst>
              <a:ext uri="{FF2B5EF4-FFF2-40B4-BE49-F238E27FC236}">
                <a16:creationId xmlns:a16="http://schemas.microsoft.com/office/drawing/2014/main" id="{A49A341A-95E0-0044-BE51-34A190866262}"/>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A PERSPECTIVA DO CLÍNICO</a:t>
            </a:r>
            <a:endParaRPr lang="pt-PT" sz="2400" dirty="0"/>
          </a:p>
        </p:txBody>
      </p:sp>
      <p:sp>
        <p:nvSpPr>
          <p:cNvPr id="6" name="TextBox 11">
            <a:extLst>
              <a:ext uri="{FF2B5EF4-FFF2-40B4-BE49-F238E27FC236}">
                <a16:creationId xmlns:a16="http://schemas.microsoft.com/office/drawing/2014/main" id="{DD4CCF6A-3E97-4938-9E59-EE72B9828AC9}"/>
              </a:ext>
            </a:extLst>
          </p:cNvPr>
          <p:cNvSpPr txBox="1"/>
          <p:nvPr/>
        </p:nvSpPr>
        <p:spPr>
          <a:xfrm>
            <a:off x="365058" y="6387415"/>
            <a:ext cx="8656446" cy="123111"/>
          </a:xfrm>
          <a:prstGeom prst="rect">
            <a:avLst/>
          </a:prstGeom>
          <a:noFill/>
        </p:spPr>
        <p:txBody>
          <a:bodyPr wrap="square" lIns="0" tIns="0" rIns="0" bIns="0" rtlCol="0">
            <a:spAutoFit/>
          </a:bodyPr>
          <a:lstStyle/>
          <a:p>
            <a:pPr fontAlgn="base"/>
            <a:r>
              <a:rPr lang="pt-PT" sz="800" dirty="0" err="1">
                <a:solidFill>
                  <a:schemeClr val="tx1">
                    <a:lumMod val="65000"/>
                    <a:lumOff val="35000"/>
                  </a:schemeClr>
                </a:solidFill>
              </a:rPr>
              <a:t>TARc</a:t>
            </a:r>
            <a:r>
              <a:rPr lang="pt-PT" sz="800" dirty="0">
                <a:solidFill>
                  <a:schemeClr val="tx1">
                    <a:lumMod val="65000"/>
                    <a:lumOff val="35000"/>
                  </a:schemeClr>
                </a:solidFill>
              </a:rPr>
              <a:t>, terapêutica </a:t>
            </a:r>
            <a:r>
              <a:rPr lang="pt-PT" sz="800" dirty="0" err="1">
                <a:solidFill>
                  <a:schemeClr val="tx1">
                    <a:lumMod val="65000"/>
                    <a:lumOff val="35000"/>
                  </a:schemeClr>
                </a:solidFill>
              </a:rPr>
              <a:t>antirretrovírica</a:t>
            </a:r>
            <a:r>
              <a:rPr lang="pt-PT" sz="800" dirty="0">
                <a:solidFill>
                  <a:schemeClr val="tx1">
                    <a:lumMod val="65000"/>
                    <a:lumOff val="35000"/>
                  </a:schemeClr>
                </a:solidFill>
              </a:rPr>
              <a:t> combinada</a:t>
            </a:r>
          </a:p>
        </p:txBody>
      </p:sp>
    </p:spTree>
    <p:extLst>
      <p:ext uri="{BB962C8B-B14F-4D97-AF65-F5344CB8AC3E}">
        <p14:creationId xmlns:p14="http://schemas.microsoft.com/office/powerpoint/2010/main" val="76757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835DB41C-0E0F-AB49-9795-C0637007349B}"/>
              </a:ext>
            </a:extLst>
          </p:cNvPr>
          <p:cNvSpPr txBox="1">
            <a:spLocks/>
          </p:cNvSpPr>
          <p:nvPr/>
        </p:nvSpPr>
        <p:spPr>
          <a:xfrm>
            <a:off x="220855" y="6363623"/>
            <a:ext cx="11196082" cy="257226"/>
          </a:xfrm>
          <a:prstGeom prst="rect">
            <a:avLst/>
          </a:prstGeom>
        </p:spPr>
        <p:txBody>
          <a:bodyPr vert="horz" lIns="0" tIns="0" rIns="0" bIns="0" rtlCol="0" anchor="b">
            <a:noAutofit/>
          </a:bodyPr>
          <a:lstStyle>
            <a:lvl1pPr marL="0" indent="0" algn="l" defTabSz="18288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857250" indent="-400050" algn="l" defTabSz="1828800" rtl="0" eaLnBrk="1" latinLnBrk="0" hangingPunct="1">
              <a:lnSpc>
                <a:spcPct val="90000"/>
              </a:lnSpc>
              <a:spcBef>
                <a:spcPts val="1000"/>
              </a:spcBef>
              <a:buFont typeface="Calibri" panose="020F0502020204030204" pitchFamily="34" charset="0"/>
              <a:buChar char="–"/>
              <a:defRPr sz="3600" kern="1200">
                <a:solidFill>
                  <a:schemeClr val="accent2"/>
                </a:solidFill>
                <a:latin typeface="+mn-lt"/>
                <a:ea typeface="+mn-ea"/>
                <a:cs typeface="+mn-cs"/>
              </a:defRPr>
            </a:lvl2pPr>
            <a:lvl3pPr marL="1333500" indent="-457200" algn="l" defTabSz="1828800" rtl="0" eaLnBrk="1" latinLnBrk="0" hangingPunct="1">
              <a:lnSpc>
                <a:spcPct val="90000"/>
              </a:lnSpc>
              <a:spcBef>
                <a:spcPts val="1000"/>
              </a:spcBef>
              <a:buFont typeface="Arial" panose="020B0604020202020204" pitchFamily="34" charset="0"/>
              <a:buChar char="•"/>
              <a:defRPr sz="3600" kern="1200">
                <a:solidFill>
                  <a:schemeClr val="accent2"/>
                </a:solidFill>
                <a:latin typeface="+mn-lt"/>
                <a:ea typeface="+mn-ea"/>
                <a:cs typeface="+mn-cs"/>
              </a:defRPr>
            </a:lvl3pPr>
            <a:lvl4pPr marL="1809750" indent="-476250" algn="l" defTabSz="1828800" rtl="0" eaLnBrk="1" latinLnBrk="0" hangingPunct="1">
              <a:lnSpc>
                <a:spcPct val="90000"/>
              </a:lnSpc>
              <a:spcBef>
                <a:spcPts val="1000"/>
              </a:spcBef>
              <a:buFont typeface="Arial" panose="020B0604020202020204" pitchFamily="34" charset="0"/>
              <a:buChar char="•"/>
              <a:defRPr sz="3600" kern="1200">
                <a:solidFill>
                  <a:schemeClr val="accent2"/>
                </a:solidFill>
                <a:latin typeface="+mn-lt"/>
                <a:ea typeface="+mn-ea"/>
                <a:cs typeface="+mn-cs"/>
              </a:defRPr>
            </a:lvl4pPr>
            <a:lvl5pPr marL="2305050" indent="-495300" algn="l" defTabSz="1828800" rtl="0" eaLnBrk="1" latinLnBrk="0" hangingPunct="1">
              <a:lnSpc>
                <a:spcPct val="90000"/>
              </a:lnSpc>
              <a:spcBef>
                <a:spcPts val="1000"/>
              </a:spcBef>
              <a:buFont typeface="Arial" panose="020B0604020202020204" pitchFamily="34" charset="0"/>
              <a:buChar char="•"/>
              <a:defRPr sz="3600" kern="1200">
                <a:solidFill>
                  <a:schemeClr val="accent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800" dirty="0">
                <a:solidFill>
                  <a:schemeClr val="tx1">
                    <a:lumMod val="65000"/>
                    <a:lumOff val="35000"/>
                  </a:schemeClr>
                </a:solidFill>
              </a:rPr>
              <a:t>CV, carga vírica de ARN VIH-1; CD4, </a:t>
            </a:r>
            <a:r>
              <a:rPr lang="en-US" sz="800" dirty="0" err="1">
                <a:solidFill>
                  <a:schemeClr val="tx1">
                    <a:lumMod val="65000"/>
                    <a:lumOff val="35000"/>
                  </a:schemeClr>
                </a:solidFill>
              </a:rPr>
              <a:t>linfócitos</a:t>
            </a:r>
            <a:r>
              <a:rPr lang="en-US" sz="800" dirty="0">
                <a:solidFill>
                  <a:schemeClr val="tx1">
                    <a:lumMod val="65000"/>
                    <a:lumOff val="35000"/>
                  </a:schemeClr>
                </a:solidFill>
              </a:rPr>
              <a:t> T CD4; NAFLD, </a:t>
            </a:r>
            <a:r>
              <a:rPr lang="en-US" sz="800" dirty="0" err="1">
                <a:solidFill>
                  <a:schemeClr val="tx1">
                    <a:lumMod val="65000"/>
                    <a:lumOff val="35000"/>
                  </a:schemeClr>
                </a:solidFill>
              </a:rPr>
              <a:t>fígado</a:t>
            </a:r>
            <a:r>
              <a:rPr lang="en-US" sz="800" dirty="0">
                <a:solidFill>
                  <a:schemeClr val="tx1">
                    <a:lumMod val="65000"/>
                    <a:lumOff val="35000"/>
                  </a:schemeClr>
                </a:solidFill>
              </a:rPr>
              <a:t> </a:t>
            </a:r>
            <a:r>
              <a:rPr lang="en-US" sz="800" dirty="0" err="1">
                <a:solidFill>
                  <a:schemeClr val="tx1">
                    <a:lumMod val="65000"/>
                    <a:lumOff val="35000"/>
                  </a:schemeClr>
                </a:solidFill>
              </a:rPr>
              <a:t>gordo</a:t>
            </a:r>
            <a:r>
              <a:rPr lang="en-US" sz="800" dirty="0">
                <a:solidFill>
                  <a:schemeClr val="tx1">
                    <a:lumMod val="65000"/>
                    <a:lumOff val="35000"/>
                  </a:schemeClr>
                </a:solidFill>
              </a:rPr>
              <a:t> </a:t>
            </a:r>
            <a:r>
              <a:rPr lang="en-US" sz="800" dirty="0" err="1">
                <a:solidFill>
                  <a:schemeClr val="tx1">
                    <a:lumMod val="65000"/>
                    <a:lumOff val="35000"/>
                  </a:schemeClr>
                </a:solidFill>
              </a:rPr>
              <a:t>não</a:t>
            </a:r>
            <a:r>
              <a:rPr lang="en-US" sz="800" dirty="0">
                <a:solidFill>
                  <a:schemeClr val="tx1">
                    <a:lumMod val="65000"/>
                    <a:lumOff val="35000"/>
                  </a:schemeClr>
                </a:solidFill>
              </a:rPr>
              <a:t> </a:t>
            </a:r>
            <a:r>
              <a:rPr lang="en-US" sz="800" dirty="0" err="1">
                <a:solidFill>
                  <a:schemeClr val="tx1">
                    <a:lumMod val="65000"/>
                    <a:lumOff val="35000"/>
                  </a:schemeClr>
                </a:solidFill>
              </a:rPr>
              <a:t>álcoolico</a:t>
            </a:r>
            <a:r>
              <a:rPr lang="en-US" sz="800" dirty="0">
                <a:solidFill>
                  <a:schemeClr val="tx1">
                    <a:lumMod val="65000"/>
                    <a:lumOff val="35000"/>
                  </a:schemeClr>
                </a:solidFill>
              </a:rPr>
              <a:t> (</a:t>
            </a:r>
            <a:r>
              <a:rPr lang="pt-PT" sz="800" i="1" dirty="0" err="1">
                <a:solidFill>
                  <a:schemeClr val="tx1">
                    <a:lumMod val="65000"/>
                    <a:lumOff val="35000"/>
                  </a:schemeClr>
                </a:solidFill>
              </a:rPr>
              <a:t>Nonalcoholic</a:t>
            </a:r>
            <a:r>
              <a:rPr lang="pt-PT" sz="800" i="1" dirty="0">
                <a:solidFill>
                  <a:schemeClr val="tx1">
                    <a:lumMod val="65000"/>
                    <a:lumOff val="35000"/>
                  </a:schemeClr>
                </a:solidFill>
              </a:rPr>
              <a:t> </a:t>
            </a:r>
            <a:r>
              <a:rPr lang="pt-PT" sz="800" i="1" dirty="0" err="1">
                <a:solidFill>
                  <a:schemeClr val="tx1">
                    <a:lumMod val="65000"/>
                    <a:lumOff val="35000"/>
                  </a:schemeClr>
                </a:solidFill>
              </a:rPr>
              <a:t>fatty</a:t>
            </a:r>
            <a:r>
              <a:rPr lang="pt-PT" sz="800" i="1" dirty="0">
                <a:solidFill>
                  <a:schemeClr val="tx1">
                    <a:lumMod val="65000"/>
                    <a:lumOff val="35000"/>
                  </a:schemeClr>
                </a:solidFill>
              </a:rPr>
              <a:t> </a:t>
            </a:r>
            <a:r>
              <a:rPr lang="pt-PT" sz="800" i="1" dirty="0" err="1">
                <a:solidFill>
                  <a:schemeClr val="tx1">
                    <a:lumMod val="65000"/>
                    <a:lumOff val="35000"/>
                  </a:schemeClr>
                </a:solidFill>
              </a:rPr>
              <a:t>liver</a:t>
            </a:r>
            <a:r>
              <a:rPr lang="pt-PT" sz="800" i="1" dirty="0">
                <a:solidFill>
                  <a:schemeClr val="tx1">
                    <a:lumMod val="65000"/>
                    <a:lumOff val="35000"/>
                  </a:schemeClr>
                </a:solidFill>
              </a:rPr>
              <a:t> </a:t>
            </a:r>
            <a:r>
              <a:rPr lang="pt-PT" sz="800" i="1" dirty="0" err="1">
                <a:solidFill>
                  <a:schemeClr val="tx1">
                    <a:lumMod val="65000"/>
                    <a:lumOff val="35000"/>
                  </a:schemeClr>
                </a:solidFill>
              </a:rPr>
              <a:t>disease</a:t>
            </a:r>
            <a:r>
              <a:rPr lang="pt-PT" sz="800" b="0" i="0" dirty="0">
                <a:solidFill>
                  <a:schemeClr val="tx1">
                    <a:lumMod val="65000"/>
                    <a:lumOff val="35000"/>
                  </a:schemeClr>
                </a:solidFill>
                <a:effectLst/>
              </a:rPr>
              <a:t>); </a:t>
            </a:r>
            <a:r>
              <a:rPr lang="en-US" sz="800" dirty="0">
                <a:solidFill>
                  <a:schemeClr val="tx1">
                    <a:lumMod val="65000"/>
                    <a:lumOff val="35000"/>
                  </a:schemeClr>
                </a:solidFill>
              </a:rPr>
              <a:t>PVVIH, </a:t>
            </a:r>
            <a:r>
              <a:rPr lang="en-US" sz="800" dirty="0" err="1">
                <a:solidFill>
                  <a:schemeClr val="tx1">
                    <a:lumMod val="65000"/>
                    <a:lumOff val="35000"/>
                  </a:schemeClr>
                </a:solidFill>
              </a:rPr>
              <a:t>pessoas</a:t>
            </a:r>
            <a:r>
              <a:rPr lang="en-US" sz="800" dirty="0">
                <a:solidFill>
                  <a:schemeClr val="tx1">
                    <a:lumMod val="65000"/>
                    <a:lumOff val="35000"/>
                  </a:schemeClr>
                </a:solidFill>
              </a:rPr>
              <a:t> que </a:t>
            </a:r>
            <a:r>
              <a:rPr lang="en-US" sz="800" dirty="0" err="1">
                <a:solidFill>
                  <a:schemeClr val="tx1">
                    <a:lumMod val="65000"/>
                    <a:lumOff val="35000"/>
                  </a:schemeClr>
                </a:solidFill>
              </a:rPr>
              <a:t>vivem</a:t>
            </a:r>
            <a:r>
              <a:rPr lang="en-US" sz="800" dirty="0">
                <a:solidFill>
                  <a:schemeClr val="tx1">
                    <a:lumMod val="65000"/>
                    <a:lumOff val="35000"/>
                  </a:schemeClr>
                </a:solidFill>
              </a:rPr>
              <a:t> com VIH; TARV, </a:t>
            </a:r>
            <a:r>
              <a:rPr lang="en-US" sz="800" dirty="0" err="1">
                <a:solidFill>
                  <a:schemeClr val="tx1">
                    <a:lumMod val="65000"/>
                    <a:lumOff val="35000"/>
                  </a:schemeClr>
                </a:solidFill>
              </a:rPr>
              <a:t>terapêutica</a:t>
            </a:r>
            <a:r>
              <a:rPr lang="en-US" sz="800" dirty="0">
                <a:solidFill>
                  <a:schemeClr val="tx1">
                    <a:lumMod val="65000"/>
                    <a:lumOff val="35000"/>
                  </a:schemeClr>
                </a:solidFill>
              </a:rPr>
              <a:t> </a:t>
            </a:r>
            <a:r>
              <a:rPr lang="en-US" sz="800" dirty="0" err="1">
                <a:solidFill>
                  <a:schemeClr val="tx1">
                    <a:lumMod val="65000"/>
                    <a:lumOff val="35000"/>
                  </a:schemeClr>
                </a:solidFill>
              </a:rPr>
              <a:t>antirretrovírica</a:t>
            </a:r>
            <a:r>
              <a:rPr lang="en-US" sz="800" dirty="0">
                <a:solidFill>
                  <a:schemeClr val="tx1">
                    <a:lumMod val="65000"/>
                    <a:lumOff val="35000"/>
                  </a:schemeClr>
                </a:solidFill>
              </a:rPr>
              <a:t>; </a:t>
            </a:r>
            <a:r>
              <a:rPr lang="pt-PT" sz="800" dirty="0" err="1">
                <a:solidFill>
                  <a:schemeClr val="tx1">
                    <a:lumMod val="65000"/>
                    <a:lumOff val="35000"/>
                  </a:schemeClr>
                </a:solidFill>
              </a:rPr>
              <a:t>PROs</a:t>
            </a:r>
            <a:r>
              <a:rPr lang="pt-PT" sz="800" dirty="0">
                <a:solidFill>
                  <a:schemeClr val="tx1">
                    <a:lumMod val="65000"/>
                    <a:lumOff val="35000"/>
                  </a:schemeClr>
                </a:solidFill>
              </a:rPr>
              <a:t>, resultados relatados pelos doentes (</a:t>
            </a:r>
            <a:r>
              <a:rPr lang="pt-PT" sz="800" dirty="0" err="1">
                <a:solidFill>
                  <a:schemeClr val="tx1">
                    <a:lumMod val="65000"/>
                    <a:lumOff val="35000"/>
                  </a:schemeClr>
                </a:solidFill>
              </a:rPr>
              <a:t>Patient</a:t>
            </a:r>
            <a:r>
              <a:rPr lang="pt-PT" sz="800" dirty="0">
                <a:solidFill>
                  <a:schemeClr val="tx1">
                    <a:lumMod val="65000"/>
                    <a:lumOff val="35000"/>
                  </a:schemeClr>
                </a:solidFill>
              </a:rPr>
              <a:t> </a:t>
            </a:r>
            <a:r>
              <a:rPr lang="pt-PT" sz="800" dirty="0" err="1">
                <a:solidFill>
                  <a:schemeClr val="tx1">
                    <a:lumMod val="65000"/>
                    <a:lumOff val="35000"/>
                  </a:schemeClr>
                </a:solidFill>
              </a:rPr>
              <a:t>Reported</a:t>
            </a:r>
            <a:r>
              <a:rPr lang="pt-PT" sz="800" dirty="0">
                <a:solidFill>
                  <a:schemeClr val="tx1">
                    <a:lumMod val="65000"/>
                    <a:lumOff val="35000"/>
                  </a:schemeClr>
                </a:solidFill>
              </a:rPr>
              <a:t> </a:t>
            </a:r>
            <a:r>
              <a:rPr lang="pt-PT" sz="800" dirty="0" err="1">
                <a:solidFill>
                  <a:schemeClr val="tx1">
                    <a:lumMod val="65000"/>
                    <a:lumOff val="35000"/>
                  </a:schemeClr>
                </a:solidFill>
              </a:rPr>
              <a:t>Outcomes</a:t>
            </a:r>
            <a:r>
              <a:rPr lang="pt-PT" sz="800" dirty="0">
                <a:solidFill>
                  <a:schemeClr val="tx1">
                    <a:lumMod val="65000"/>
                    <a:lumOff val="35000"/>
                  </a:schemeClr>
                </a:solidFill>
              </a:rPr>
              <a:t>).</a:t>
            </a:r>
            <a:endParaRPr lang="en-US" sz="800" dirty="0">
              <a:solidFill>
                <a:schemeClr val="tx1">
                  <a:lumMod val="65000"/>
                  <a:lumOff val="35000"/>
                </a:schemeClr>
              </a:solidFill>
            </a:endParaRPr>
          </a:p>
          <a:p>
            <a:r>
              <a:rPr lang="en-US" sz="800" dirty="0" err="1">
                <a:solidFill>
                  <a:schemeClr val="tx1">
                    <a:lumMod val="65000"/>
                    <a:lumOff val="35000"/>
                  </a:schemeClr>
                </a:solidFill>
              </a:rPr>
              <a:t>Adaptado</a:t>
            </a:r>
            <a:r>
              <a:rPr lang="en-US" sz="800" dirty="0">
                <a:solidFill>
                  <a:schemeClr val="tx1">
                    <a:lumMod val="65000"/>
                    <a:lumOff val="35000"/>
                  </a:schemeClr>
                </a:solidFill>
              </a:rPr>
              <a:t> de: </a:t>
            </a:r>
            <a:r>
              <a:rPr lang="pt-PT" sz="800" dirty="0">
                <a:solidFill>
                  <a:schemeClr val="tx1">
                    <a:lumMod val="65000"/>
                    <a:lumOff val="35000"/>
                  </a:schemeClr>
                </a:solidFill>
              </a:rPr>
              <a:t>Antela A </a:t>
            </a:r>
            <a:r>
              <a:rPr lang="pt-PT" sz="800" i="1" dirty="0" err="1">
                <a:solidFill>
                  <a:schemeClr val="tx1">
                    <a:lumMod val="65000"/>
                    <a:lumOff val="35000"/>
                  </a:schemeClr>
                </a:solidFill>
              </a:rPr>
              <a:t>et</a:t>
            </a:r>
            <a:r>
              <a:rPr lang="pt-PT" sz="800" i="1" dirty="0">
                <a:solidFill>
                  <a:schemeClr val="tx1">
                    <a:lumMod val="65000"/>
                    <a:lumOff val="35000"/>
                  </a:schemeClr>
                </a:solidFill>
              </a:rPr>
              <a:t> al. </a:t>
            </a:r>
            <a:r>
              <a:rPr lang="pt-PT" sz="800" i="1" dirty="0" err="1">
                <a:solidFill>
                  <a:schemeClr val="tx1">
                    <a:lumMod val="65000"/>
                    <a:lumOff val="35000"/>
                  </a:schemeClr>
                </a:solidFill>
              </a:rPr>
              <a:t>Redefining</a:t>
            </a:r>
            <a:r>
              <a:rPr lang="pt-PT" sz="800" i="1" dirty="0">
                <a:solidFill>
                  <a:schemeClr val="tx1">
                    <a:lumMod val="65000"/>
                    <a:lumOff val="35000"/>
                  </a:schemeClr>
                </a:solidFill>
              </a:rPr>
              <a:t> </a:t>
            </a:r>
            <a:r>
              <a:rPr lang="pt-PT" sz="800" i="1" dirty="0" err="1">
                <a:solidFill>
                  <a:schemeClr val="tx1">
                    <a:lumMod val="65000"/>
                    <a:lumOff val="35000"/>
                  </a:schemeClr>
                </a:solidFill>
              </a:rPr>
              <a:t>therapeutic</a:t>
            </a:r>
            <a:r>
              <a:rPr lang="pt-PT" sz="800" i="1" dirty="0">
                <a:solidFill>
                  <a:schemeClr val="tx1">
                    <a:lumMod val="65000"/>
                    <a:lumOff val="35000"/>
                  </a:schemeClr>
                </a:solidFill>
              </a:rPr>
              <a:t> </a:t>
            </a:r>
            <a:r>
              <a:rPr lang="pt-PT" sz="800" i="1" dirty="0" err="1">
                <a:solidFill>
                  <a:schemeClr val="tx1">
                    <a:lumMod val="65000"/>
                    <a:lumOff val="35000"/>
                  </a:schemeClr>
                </a:solidFill>
              </a:rPr>
              <a:t>success</a:t>
            </a:r>
            <a:r>
              <a:rPr lang="pt-PT" sz="800" i="1" dirty="0">
                <a:solidFill>
                  <a:schemeClr val="tx1">
                    <a:lumMod val="65000"/>
                    <a:lumOff val="35000"/>
                  </a:schemeClr>
                </a:solidFill>
              </a:rPr>
              <a:t> in HIV </a:t>
            </a:r>
            <a:r>
              <a:rPr lang="pt-PT" sz="800" i="1" dirty="0" err="1">
                <a:solidFill>
                  <a:schemeClr val="tx1">
                    <a:lumMod val="65000"/>
                    <a:lumOff val="35000"/>
                  </a:schemeClr>
                </a:solidFill>
              </a:rPr>
              <a:t>patients</a:t>
            </a:r>
            <a:r>
              <a:rPr lang="pt-PT" sz="800" i="1" dirty="0">
                <a:solidFill>
                  <a:schemeClr val="tx1">
                    <a:lumMod val="65000"/>
                    <a:lumOff val="35000"/>
                  </a:schemeClr>
                </a:solidFill>
              </a:rPr>
              <a:t>: </a:t>
            </a:r>
            <a:r>
              <a:rPr lang="pt-PT" sz="800" i="1" dirty="0" err="1">
                <a:solidFill>
                  <a:schemeClr val="tx1">
                    <a:lumMod val="65000"/>
                    <a:lumOff val="35000"/>
                  </a:schemeClr>
                </a:solidFill>
              </a:rPr>
              <a:t>an</a:t>
            </a:r>
            <a:r>
              <a:rPr lang="pt-PT" sz="800" i="1" dirty="0">
                <a:solidFill>
                  <a:schemeClr val="tx1">
                    <a:lumMod val="65000"/>
                    <a:lumOff val="35000"/>
                  </a:schemeClr>
                </a:solidFill>
              </a:rPr>
              <a:t> expert </a:t>
            </a:r>
            <a:r>
              <a:rPr lang="pt-PT" sz="800" i="1" dirty="0" err="1">
                <a:solidFill>
                  <a:schemeClr val="tx1">
                    <a:lumMod val="65000"/>
                    <a:lumOff val="35000"/>
                  </a:schemeClr>
                </a:solidFill>
              </a:rPr>
              <a:t>view</a:t>
            </a:r>
            <a:r>
              <a:rPr lang="en-US" sz="800" dirty="0">
                <a:solidFill>
                  <a:schemeClr val="tx1">
                    <a:lumMod val="65000"/>
                    <a:lumOff val="35000"/>
                  </a:schemeClr>
                </a:solidFill>
              </a:rPr>
              <a:t>. J </a:t>
            </a:r>
            <a:r>
              <a:rPr lang="en-US" sz="800" dirty="0" err="1">
                <a:solidFill>
                  <a:schemeClr val="tx1">
                    <a:lumMod val="65000"/>
                    <a:lumOff val="35000"/>
                  </a:schemeClr>
                </a:solidFill>
              </a:rPr>
              <a:t>Antimicrob</a:t>
            </a:r>
            <a:r>
              <a:rPr lang="en-US" sz="800" dirty="0">
                <a:solidFill>
                  <a:schemeClr val="tx1">
                    <a:lumMod val="65000"/>
                    <a:lumOff val="35000"/>
                  </a:schemeClr>
                </a:solidFill>
              </a:rPr>
              <a:t> Chemother (2021) doi:10.1093/</a:t>
            </a:r>
            <a:r>
              <a:rPr lang="en-US" sz="800" dirty="0" err="1">
                <a:solidFill>
                  <a:schemeClr val="tx1">
                    <a:lumMod val="65000"/>
                    <a:lumOff val="35000"/>
                  </a:schemeClr>
                </a:solidFill>
              </a:rPr>
              <a:t>jac</a:t>
            </a:r>
            <a:r>
              <a:rPr lang="en-US" sz="800" dirty="0">
                <a:solidFill>
                  <a:schemeClr val="tx1">
                    <a:lumMod val="65000"/>
                    <a:lumOff val="35000"/>
                  </a:schemeClr>
                </a:solidFill>
              </a:rPr>
              <a:t>/dkab168 </a:t>
            </a:r>
          </a:p>
        </p:txBody>
      </p:sp>
      <p:sp>
        <p:nvSpPr>
          <p:cNvPr id="17" name="Rectangle 4">
            <a:extLst>
              <a:ext uri="{FF2B5EF4-FFF2-40B4-BE49-F238E27FC236}">
                <a16:creationId xmlns:a16="http://schemas.microsoft.com/office/drawing/2014/main" id="{70209BF7-69AC-4676-9780-03119215D4EC}"/>
              </a:ext>
            </a:extLst>
          </p:cNvPr>
          <p:cNvSpPr/>
          <p:nvPr/>
        </p:nvSpPr>
        <p:spPr>
          <a:xfrm>
            <a:off x="161513" y="237151"/>
            <a:ext cx="8164020" cy="461665"/>
          </a:xfrm>
          <a:prstGeom prst="rect">
            <a:avLst/>
          </a:prstGeom>
        </p:spPr>
        <p:txBody>
          <a:bodyPr wrap="square">
            <a:spAutoFit/>
          </a:bodyPr>
          <a:lstStyle/>
          <a:p>
            <a:r>
              <a:rPr lang="pt-PT" sz="2400" b="1" dirty="0">
                <a:solidFill>
                  <a:srgbClr val="C00000"/>
                </a:solidFill>
              </a:rPr>
              <a:t>REDEFINIÇÃO DO CONCEITO DE SUCESSO TERAPÊUTICO</a:t>
            </a:r>
          </a:p>
        </p:txBody>
      </p:sp>
      <p:pic>
        <p:nvPicPr>
          <p:cNvPr id="27" name="Graphic 26">
            <a:extLst>
              <a:ext uri="{FF2B5EF4-FFF2-40B4-BE49-F238E27FC236}">
                <a16:creationId xmlns:a16="http://schemas.microsoft.com/office/drawing/2014/main" id="{3FF2F31C-1B3C-4042-8315-1402E7A8B2A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516" t="6557" r="2379" b="6870"/>
          <a:stretch/>
        </p:blipFill>
        <p:spPr>
          <a:xfrm>
            <a:off x="1096536" y="981308"/>
            <a:ext cx="9998927" cy="5174165"/>
          </a:xfrm>
          <a:prstGeom prst="rect">
            <a:avLst/>
          </a:prstGeom>
        </p:spPr>
      </p:pic>
    </p:spTree>
    <p:extLst>
      <p:ext uri="{BB962C8B-B14F-4D97-AF65-F5344CB8AC3E}">
        <p14:creationId xmlns:p14="http://schemas.microsoft.com/office/powerpoint/2010/main" val="4284793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2027" y="2242302"/>
            <a:ext cx="8227946" cy="369332"/>
          </a:xfrm>
          <a:prstGeom prst="rect">
            <a:avLst/>
          </a:prstGeom>
        </p:spPr>
        <p:txBody>
          <a:bodyPr wrap="square">
            <a:spAutoFit/>
          </a:bodyPr>
          <a:lstStyle/>
          <a:p>
            <a:pPr algn="ctr"/>
            <a:r>
              <a:rPr lang="en-US" dirty="0"/>
              <a:t>DESFECHO CLÍNICO DOS DOENTES COM INÍCIO RÁPIDO (≤14 DIAS)</a:t>
            </a:r>
            <a:endParaRPr lang="en-US" dirty="0">
              <a:solidFill>
                <a:srgbClr val="000000"/>
              </a:solidFill>
            </a:endParaRPr>
          </a:p>
        </p:txBody>
      </p:sp>
      <p:graphicFrame>
        <p:nvGraphicFramePr>
          <p:cNvPr id="2" name="Tabela 2">
            <a:extLst>
              <a:ext uri="{FF2B5EF4-FFF2-40B4-BE49-F238E27FC236}">
                <a16:creationId xmlns:a16="http://schemas.microsoft.com/office/drawing/2014/main" id="{3CF3E13B-0E08-4C1B-B67C-716651D24E3C}"/>
              </a:ext>
            </a:extLst>
          </p:cNvPr>
          <p:cNvGraphicFramePr>
            <a:graphicFrameLocks noGrp="1"/>
          </p:cNvGraphicFramePr>
          <p:nvPr>
            <p:extLst>
              <p:ext uri="{D42A27DB-BD31-4B8C-83A1-F6EECF244321}">
                <p14:modId xmlns:p14="http://schemas.microsoft.com/office/powerpoint/2010/main" val="3177604213"/>
              </p:ext>
            </p:extLst>
          </p:nvPr>
        </p:nvGraphicFramePr>
        <p:xfrm>
          <a:off x="2781985" y="2933904"/>
          <a:ext cx="6549056" cy="1483360"/>
        </p:xfrm>
        <a:graphic>
          <a:graphicData uri="http://schemas.openxmlformats.org/drawingml/2006/table">
            <a:tbl>
              <a:tblPr firstRow="1" bandRow="1">
                <a:tableStyleId>{0E3FDE45-AF77-4B5C-9715-49D594BDF05E}</a:tableStyleId>
              </a:tblPr>
              <a:tblGrid>
                <a:gridCol w="4155540">
                  <a:extLst>
                    <a:ext uri="{9D8B030D-6E8A-4147-A177-3AD203B41FA5}">
                      <a16:colId xmlns:a16="http://schemas.microsoft.com/office/drawing/2014/main" val="322937402"/>
                    </a:ext>
                  </a:extLst>
                </a:gridCol>
                <a:gridCol w="2393516">
                  <a:extLst>
                    <a:ext uri="{9D8B030D-6E8A-4147-A177-3AD203B41FA5}">
                      <a16:colId xmlns:a16="http://schemas.microsoft.com/office/drawing/2014/main" val="3882289180"/>
                    </a:ext>
                  </a:extLst>
                </a:gridCol>
              </a:tblGrid>
              <a:tr h="370840">
                <a:tc gridSpan="2">
                  <a:txBody>
                    <a:bodyPr/>
                    <a:lstStyle/>
                    <a:p>
                      <a:pPr algn="ctr"/>
                      <a:r>
                        <a:rPr lang="pt-PT" dirty="0"/>
                        <a:t>Desfecho dos doentes com início rápido de TARc (n = 20)</a:t>
                      </a:r>
                    </a:p>
                  </a:txBody>
                  <a:tcPr/>
                </a:tc>
                <a:tc hMerge="1">
                  <a:txBody>
                    <a:bodyPr/>
                    <a:lstStyle/>
                    <a:p>
                      <a:endParaRPr lang="pt-PT" dirty="0"/>
                    </a:p>
                  </a:txBody>
                  <a:tcPr/>
                </a:tc>
                <a:extLst>
                  <a:ext uri="{0D108BD9-81ED-4DB2-BD59-A6C34878D82A}">
                    <a16:rowId xmlns:a16="http://schemas.microsoft.com/office/drawing/2014/main" val="3146384198"/>
                  </a:ext>
                </a:extLst>
              </a:tr>
              <a:tr h="370840">
                <a:tc>
                  <a:txBody>
                    <a:bodyPr/>
                    <a:lstStyle/>
                    <a:p>
                      <a:r>
                        <a:rPr lang="pt-PT" dirty="0"/>
                        <a:t>Persistência em TARc</a:t>
                      </a:r>
                    </a:p>
                  </a:txBody>
                  <a:tcPr/>
                </a:tc>
                <a:tc>
                  <a:txBody>
                    <a:bodyPr/>
                    <a:lstStyle/>
                    <a:p>
                      <a:pPr algn="ctr"/>
                      <a:r>
                        <a:rPr lang="pt-PT" dirty="0"/>
                        <a:t>18 (90%)</a:t>
                      </a:r>
                      <a:r>
                        <a:rPr lang="pt-PT" baseline="30000" dirty="0"/>
                        <a:t>1</a:t>
                      </a:r>
                    </a:p>
                  </a:txBody>
                  <a:tcPr/>
                </a:tc>
                <a:extLst>
                  <a:ext uri="{0D108BD9-81ED-4DB2-BD59-A6C34878D82A}">
                    <a16:rowId xmlns:a16="http://schemas.microsoft.com/office/drawing/2014/main" val="148598016"/>
                  </a:ext>
                </a:extLst>
              </a:tr>
              <a:tr h="370840">
                <a:tc>
                  <a:txBody>
                    <a:bodyPr/>
                    <a:lstStyle/>
                    <a:p>
                      <a:r>
                        <a:rPr lang="pt-PT" dirty="0"/>
                        <a:t>Persistência no esquema inicial (n=18)</a:t>
                      </a:r>
                    </a:p>
                  </a:txBody>
                  <a:tcPr/>
                </a:tc>
                <a:tc>
                  <a:txBody>
                    <a:bodyPr/>
                    <a:lstStyle/>
                    <a:p>
                      <a:pPr algn="ctr"/>
                      <a:r>
                        <a:rPr lang="pt-PT" dirty="0"/>
                        <a:t>14 (78%)</a:t>
                      </a:r>
                      <a:r>
                        <a:rPr lang="pt-PT" baseline="30000" dirty="0"/>
                        <a:t>2</a:t>
                      </a:r>
                    </a:p>
                  </a:txBody>
                  <a:tcPr/>
                </a:tc>
                <a:extLst>
                  <a:ext uri="{0D108BD9-81ED-4DB2-BD59-A6C34878D82A}">
                    <a16:rowId xmlns:a16="http://schemas.microsoft.com/office/drawing/2014/main" val="502204028"/>
                  </a:ext>
                </a:extLst>
              </a:tr>
              <a:tr h="370840">
                <a:tc>
                  <a:txBody>
                    <a:bodyPr/>
                    <a:lstStyle/>
                    <a:p>
                      <a:r>
                        <a:rPr lang="pt-PT" dirty="0"/>
                        <a:t>Supressão virológica (n=18)</a:t>
                      </a:r>
                    </a:p>
                  </a:txBody>
                  <a:tcPr/>
                </a:tc>
                <a:tc>
                  <a:txBody>
                    <a:bodyPr/>
                    <a:lstStyle/>
                    <a:p>
                      <a:pPr algn="ctr"/>
                      <a:r>
                        <a:rPr lang="pt-PT" dirty="0"/>
                        <a:t>17 (94%)</a:t>
                      </a:r>
                      <a:r>
                        <a:rPr lang="pt-PT" baseline="30000" dirty="0"/>
                        <a:t>3</a:t>
                      </a:r>
                    </a:p>
                  </a:txBody>
                  <a:tcPr/>
                </a:tc>
                <a:extLst>
                  <a:ext uri="{0D108BD9-81ED-4DB2-BD59-A6C34878D82A}">
                    <a16:rowId xmlns:a16="http://schemas.microsoft.com/office/drawing/2014/main" val="1638462777"/>
                  </a:ext>
                </a:extLst>
              </a:tr>
            </a:tbl>
          </a:graphicData>
        </a:graphic>
      </p:graphicFrame>
      <p:sp>
        <p:nvSpPr>
          <p:cNvPr id="6" name="CaixaDeTexto 5">
            <a:extLst>
              <a:ext uri="{FF2B5EF4-FFF2-40B4-BE49-F238E27FC236}">
                <a16:creationId xmlns:a16="http://schemas.microsoft.com/office/drawing/2014/main" id="{87EF513D-5DF8-4FC8-A4FA-5C8BE8B56A63}"/>
              </a:ext>
            </a:extLst>
          </p:cNvPr>
          <p:cNvSpPr txBox="1"/>
          <p:nvPr/>
        </p:nvSpPr>
        <p:spPr>
          <a:xfrm>
            <a:off x="2694580" y="4545962"/>
            <a:ext cx="7427987" cy="1324658"/>
          </a:xfrm>
          <a:prstGeom prst="rect">
            <a:avLst/>
          </a:prstGeom>
          <a:noFill/>
        </p:spPr>
        <p:txBody>
          <a:bodyPr wrap="square" rtlCol="0">
            <a:spAutoFit/>
          </a:bodyPr>
          <a:lstStyle/>
          <a:p>
            <a:pPr marL="342900" indent="-342900">
              <a:lnSpc>
                <a:spcPct val="200000"/>
              </a:lnSpc>
              <a:buAutoNum type="arabicPeriod"/>
            </a:pPr>
            <a:r>
              <a:rPr lang="pt-PT" sz="1400" dirty="0"/>
              <a:t>As descontinuações correspondem a dois óbitos, ambos por infeções oportunistas (SRIS?).</a:t>
            </a:r>
          </a:p>
          <a:p>
            <a:pPr marL="342900" indent="-342900">
              <a:lnSpc>
                <a:spcPct val="200000"/>
              </a:lnSpc>
              <a:buAutoNum type="arabicPeriod"/>
            </a:pPr>
            <a:r>
              <a:rPr lang="pt-PT" sz="1400" dirty="0"/>
              <a:t>Mudança de esquema para simplificação e minimização de toxicidade a longo prazo.</a:t>
            </a:r>
          </a:p>
          <a:p>
            <a:pPr marL="342900" indent="-342900">
              <a:lnSpc>
                <a:spcPct val="200000"/>
              </a:lnSpc>
              <a:buAutoNum type="arabicPeriod"/>
            </a:pPr>
            <a:r>
              <a:rPr lang="pt-PT" sz="1400" dirty="0"/>
              <a:t>O doente não suprimido apresenta CV 65 cópias/ml sob TAF/FTC/BIC.</a:t>
            </a:r>
          </a:p>
        </p:txBody>
      </p:sp>
      <p:sp>
        <p:nvSpPr>
          <p:cNvPr id="9" name="Rectangle 8">
            <a:extLst>
              <a:ext uri="{FF2B5EF4-FFF2-40B4-BE49-F238E27FC236}">
                <a16:creationId xmlns:a16="http://schemas.microsoft.com/office/drawing/2014/main" id="{CB5AE3AD-B0E0-FC42-B726-A0BA113ECAF8}"/>
              </a:ext>
            </a:extLst>
          </p:cNvPr>
          <p:cNvSpPr/>
          <p:nvPr/>
        </p:nvSpPr>
        <p:spPr>
          <a:xfrm>
            <a:off x="1295671" y="1285893"/>
            <a:ext cx="9802363" cy="464871"/>
          </a:xfrm>
          <a:prstGeom prst="rect">
            <a:avLst/>
          </a:prstGeom>
        </p:spPr>
        <p:txBody>
          <a:bodyPr wrap="square">
            <a:spAutoFit/>
          </a:bodyPr>
          <a:lstStyle/>
          <a:p>
            <a:pPr algn="ctr">
              <a:lnSpc>
                <a:spcPct val="150000"/>
              </a:lnSpc>
            </a:pPr>
            <a:r>
              <a:rPr lang="en-US" b="1" dirty="0">
                <a:solidFill>
                  <a:srgbClr val="000000"/>
                </a:solidFill>
              </a:rPr>
              <a:t>DADOS DO CENTRO HOSPITALAR SETÚBAL (DOENTES </a:t>
            </a:r>
            <a:r>
              <a:rPr lang="en-US" b="1" i="1" dirty="0">
                <a:solidFill>
                  <a:srgbClr val="000000"/>
                </a:solidFill>
              </a:rPr>
              <a:t>NAÏVE</a:t>
            </a:r>
            <a:r>
              <a:rPr lang="en-US" b="1" dirty="0">
                <a:solidFill>
                  <a:srgbClr val="000000"/>
                </a:solidFill>
              </a:rPr>
              <a:t> 2020 E 2021)</a:t>
            </a:r>
          </a:p>
        </p:txBody>
      </p:sp>
      <p:sp>
        <p:nvSpPr>
          <p:cNvPr id="10" name="Rectangle 4">
            <a:extLst>
              <a:ext uri="{FF2B5EF4-FFF2-40B4-BE49-F238E27FC236}">
                <a16:creationId xmlns:a16="http://schemas.microsoft.com/office/drawing/2014/main" id="{9B56F80F-FF30-EA4D-96C8-EDBE0754BF2F}"/>
              </a:ext>
            </a:extLst>
          </p:cNvPr>
          <p:cNvSpPr/>
          <p:nvPr/>
        </p:nvSpPr>
        <p:spPr>
          <a:xfrm>
            <a:off x="161512" y="237151"/>
            <a:ext cx="9708201" cy="461665"/>
          </a:xfrm>
          <a:prstGeom prst="rect">
            <a:avLst/>
          </a:prstGeom>
        </p:spPr>
        <p:txBody>
          <a:bodyPr wrap="square">
            <a:spAutoFit/>
          </a:bodyPr>
          <a:lstStyle/>
          <a:p>
            <a:r>
              <a:rPr lang="en-US" sz="2400" b="1" dirty="0">
                <a:solidFill>
                  <a:srgbClr val="C00000"/>
                </a:solidFill>
              </a:rPr>
              <a:t>A PERSPECTIVA DO CLÍNICO</a:t>
            </a:r>
            <a:endParaRPr lang="pt-PT" sz="2400" dirty="0"/>
          </a:p>
        </p:txBody>
      </p:sp>
      <p:sp>
        <p:nvSpPr>
          <p:cNvPr id="7" name="TextBox 11">
            <a:extLst>
              <a:ext uri="{FF2B5EF4-FFF2-40B4-BE49-F238E27FC236}">
                <a16:creationId xmlns:a16="http://schemas.microsoft.com/office/drawing/2014/main" id="{77E0883E-6509-4829-98BB-703A71F748B2}"/>
              </a:ext>
            </a:extLst>
          </p:cNvPr>
          <p:cNvSpPr txBox="1"/>
          <p:nvPr/>
        </p:nvSpPr>
        <p:spPr>
          <a:xfrm>
            <a:off x="365058" y="6387415"/>
            <a:ext cx="8656446" cy="123111"/>
          </a:xfrm>
          <a:prstGeom prst="rect">
            <a:avLst/>
          </a:prstGeom>
          <a:noFill/>
        </p:spPr>
        <p:txBody>
          <a:bodyPr wrap="square" lIns="0" tIns="0" rIns="0" bIns="0" rtlCol="0">
            <a:spAutoFit/>
          </a:bodyPr>
          <a:lstStyle/>
          <a:p>
            <a:pPr fontAlgn="base"/>
            <a:r>
              <a:rPr lang="pt-PT" sz="800" dirty="0">
                <a:solidFill>
                  <a:schemeClr val="tx1">
                    <a:lumMod val="65000"/>
                    <a:lumOff val="35000"/>
                  </a:schemeClr>
                </a:solidFill>
              </a:rPr>
              <a:t>CV, carga vírica de ARN VIH-1;  SRI, síndrome de reconstituição imunológica; </a:t>
            </a:r>
            <a:r>
              <a:rPr lang="pt-PT" sz="800" dirty="0" err="1">
                <a:solidFill>
                  <a:schemeClr val="tx1">
                    <a:lumMod val="65000"/>
                    <a:lumOff val="35000"/>
                  </a:schemeClr>
                </a:solidFill>
              </a:rPr>
              <a:t>TARc</a:t>
            </a:r>
            <a:r>
              <a:rPr lang="pt-PT" sz="800" dirty="0">
                <a:solidFill>
                  <a:schemeClr val="tx1">
                    <a:lumMod val="65000"/>
                    <a:lumOff val="35000"/>
                  </a:schemeClr>
                </a:solidFill>
              </a:rPr>
              <a:t>, terapêutica </a:t>
            </a:r>
            <a:r>
              <a:rPr lang="pt-PT" sz="800" dirty="0" err="1">
                <a:solidFill>
                  <a:schemeClr val="tx1">
                    <a:lumMod val="65000"/>
                    <a:lumOff val="35000"/>
                  </a:schemeClr>
                </a:solidFill>
              </a:rPr>
              <a:t>antirretrovírica</a:t>
            </a:r>
            <a:r>
              <a:rPr lang="pt-PT" sz="800" dirty="0">
                <a:solidFill>
                  <a:schemeClr val="tx1">
                    <a:lumMod val="65000"/>
                    <a:lumOff val="35000"/>
                  </a:schemeClr>
                </a:solidFill>
              </a:rPr>
              <a:t> combinada</a:t>
            </a:r>
          </a:p>
        </p:txBody>
      </p:sp>
    </p:spTree>
    <p:extLst>
      <p:ext uri="{BB962C8B-B14F-4D97-AF65-F5344CB8AC3E}">
        <p14:creationId xmlns:p14="http://schemas.microsoft.com/office/powerpoint/2010/main" val="1006407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69EA005-620D-4EC2-AECA-A75AC0E8E0B3}"/>
              </a:ext>
            </a:extLst>
          </p:cNvPr>
          <p:cNvSpPr txBox="1"/>
          <p:nvPr/>
        </p:nvSpPr>
        <p:spPr>
          <a:xfrm>
            <a:off x="377370" y="1251857"/>
            <a:ext cx="10612847" cy="8747395"/>
          </a:xfrm>
          <a:prstGeom prst="rect">
            <a:avLst/>
          </a:prstGeom>
          <a:noFill/>
        </p:spPr>
        <p:txBody>
          <a:bodyPr wrap="square" numCol="2" rtlCol="0">
            <a:spAutoFit/>
          </a:bodyPr>
          <a:lstStyle/>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3TC,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lamivudina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ABC,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abacavir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ATV/c,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atazanavir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cobicistate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ATV/r,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atazanavir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ritonavir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BIC,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bictegravir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DOR,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doravirina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DRV/c,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darunavir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cobicistate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DRV/r,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darunavir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ritonavir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DTG,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dolutegravir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EFV, efavirenz;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ETV,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etravirina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EVG/c,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elvitegravir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cobicistate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FTC,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emtricitabina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INTR, inibidor nucleósido da transcriptase reversa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INSTI, inibidor da transferência de cadeia da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integrase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IP, inibidor da </a:t>
            </a:r>
            <a:r>
              <a:rPr lang="pt-PT" dirty="0" err="1">
                <a:latin typeface="Calibri" panose="020F0502020204030204" pitchFamily="34" charset="0"/>
                <a:ea typeface="Calibri" panose="020F0502020204030204" pitchFamily="34" charset="0"/>
                <a:cs typeface="Times New Roman" panose="02020603050405020304" pitchFamily="18" charset="0"/>
              </a:rPr>
              <a:t>protease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LPV/r,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lopinavir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ritonavir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MVC,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maraviroc</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NVP,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nevirapina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RAL,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raltegravir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RPV,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rilpivirina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TAF,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tenofovir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alafenamida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TDF,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tenofovir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disoproxil</a:t>
            </a:r>
            <a:r>
              <a:rPr lang="pt-PT" sz="1800" dirty="0">
                <a:effectLst/>
                <a:latin typeface="Calibri" panose="020F0502020204030204" pitchFamily="34" charset="0"/>
                <a:ea typeface="Calibri" panose="020F0502020204030204" pitchFamily="34" charset="0"/>
                <a:cs typeface="Times New Roman" panose="02020603050405020304" pitchFamily="18" charset="0"/>
              </a:rPr>
              <a:t> fumarato.</a:t>
            </a:r>
          </a:p>
          <a:p>
            <a:endParaRPr lang="pt-PT" dirty="0"/>
          </a:p>
        </p:txBody>
      </p:sp>
      <p:sp>
        <p:nvSpPr>
          <p:cNvPr id="5" name="Rectangle 4">
            <a:extLst>
              <a:ext uri="{FF2B5EF4-FFF2-40B4-BE49-F238E27FC236}">
                <a16:creationId xmlns:a16="http://schemas.microsoft.com/office/drawing/2014/main" id="{4A98D501-282A-4FB6-B052-F359DA4572F6}"/>
              </a:ext>
            </a:extLst>
          </p:cNvPr>
          <p:cNvSpPr/>
          <p:nvPr/>
        </p:nvSpPr>
        <p:spPr>
          <a:xfrm>
            <a:off x="161512" y="237151"/>
            <a:ext cx="9708201" cy="461665"/>
          </a:xfrm>
          <a:prstGeom prst="rect">
            <a:avLst/>
          </a:prstGeom>
        </p:spPr>
        <p:txBody>
          <a:bodyPr wrap="square">
            <a:spAutoFit/>
          </a:bodyPr>
          <a:lstStyle/>
          <a:p>
            <a:r>
              <a:rPr lang="en-US" sz="2400" b="1" dirty="0" err="1">
                <a:solidFill>
                  <a:srgbClr val="C00000"/>
                </a:solidFill>
              </a:rPr>
              <a:t>Siglas</a:t>
            </a:r>
            <a:r>
              <a:rPr lang="en-US" sz="2400" b="1" dirty="0">
                <a:solidFill>
                  <a:srgbClr val="C00000"/>
                </a:solidFill>
              </a:rPr>
              <a:t> </a:t>
            </a:r>
            <a:r>
              <a:rPr lang="en-US" sz="2400" b="1" dirty="0" err="1">
                <a:solidFill>
                  <a:srgbClr val="C00000"/>
                </a:solidFill>
              </a:rPr>
              <a:t>Fármacos</a:t>
            </a:r>
            <a:r>
              <a:rPr lang="en-US" sz="2400" b="1" dirty="0">
                <a:solidFill>
                  <a:srgbClr val="C00000"/>
                </a:solidFill>
              </a:rPr>
              <a:t> </a:t>
            </a:r>
            <a:r>
              <a:rPr lang="en-US" sz="2400" b="1" dirty="0" err="1">
                <a:solidFill>
                  <a:srgbClr val="C00000"/>
                </a:solidFill>
              </a:rPr>
              <a:t>Antirretrovíricos</a:t>
            </a:r>
            <a:endParaRPr lang="pt-PT" sz="2400" dirty="0"/>
          </a:p>
        </p:txBody>
      </p:sp>
    </p:spTree>
    <p:extLst>
      <p:ext uri="{BB962C8B-B14F-4D97-AF65-F5344CB8AC3E}">
        <p14:creationId xmlns:p14="http://schemas.microsoft.com/office/powerpoint/2010/main" val="177905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e Conteúdo 2">
            <a:extLst>
              <a:ext uri="{FF2B5EF4-FFF2-40B4-BE49-F238E27FC236}">
                <a16:creationId xmlns:a16="http://schemas.microsoft.com/office/drawing/2014/main" id="{2B6A0662-9FB5-BD4F-961E-909D2DBE6B99}"/>
              </a:ext>
            </a:extLst>
          </p:cNvPr>
          <p:cNvSpPr txBox="1">
            <a:spLocks/>
          </p:cNvSpPr>
          <p:nvPr/>
        </p:nvSpPr>
        <p:spPr>
          <a:xfrm>
            <a:off x="5347252" y="2524873"/>
            <a:ext cx="6405479" cy="2632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pt-PT" sz="1200" b="1" dirty="0">
                <a:solidFill>
                  <a:schemeClr val="bg1"/>
                </a:solidFill>
                <a:latin typeface="Calibri" panose="020F0502020204030204"/>
              </a:rPr>
              <a:t>Gilead Sciences, Lda.</a:t>
            </a:r>
          </a:p>
          <a:p>
            <a:pPr marL="0" indent="0" defTabSz="685800">
              <a:buNone/>
            </a:pPr>
            <a:r>
              <a:rPr lang="pt-PT" sz="1200" dirty="0" err="1">
                <a:solidFill>
                  <a:schemeClr val="bg1"/>
                </a:solidFill>
                <a:latin typeface="Calibri" panose="020F0502020204030204"/>
              </a:rPr>
              <a:t>Atrium</a:t>
            </a:r>
            <a:r>
              <a:rPr lang="pt-PT" sz="1200" dirty="0">
                <a:solidFill>
                  <a:schemeClr val="bg1"/>
                </a:solidFill>
                <a:latin typeface="Calibri" panose="020F0502020204030204"/>
              </a:rPr>
              <a:t> Saldanha, Praça Duque de Saldanha nº 1 – 8º A e B</a:t>
            </a:r>
          </a:p>
          <a:p>
            <a:pPr marL="0" indent="0" defTabSz="685800">
              <a:buNone/>
            </a:pPr>
            <a:r>
              <a:rPr lang="pt-PT" sz="1200" dirty="0">
                <a:solidFill>
                  <a:schemeClr val="bg1"/>
                </a:solidFill>
                <a:latin typeface="Calibri" panose="020F0502020204030204"/>
              </a:rPr>
              <a:t>1050-094 Lisboa – Portugal</a:t>
            </a:r>
          </a:p>
          <a:p>
            <a:pPr marL="0" indent="0" defTabSz="685800">
              <a:buNone/>
            </a:pPr>
            <a:r>
              <a:rPr lang="pt-PT" sz="1200" dirty="0">
                <a:solidFill>
                  <a:schemeClr val="bg1"/>
                </a:solidFill>
                <a:latin typeface="Calibri" panose="020F0502020204030204"/>
              </a:rPr>
              <a:t>Tel.: 21 792 87 90 – Nº de contribuinte: 503 604 704</a:t>
            </a:r>
          </a:p>
          <a:p>
            <a:pPr marL="0" indent="0" defTabSz="685800">
              <a:buNone/>
            </a:pPr>
            <a:r>
              <a:rPr lang="pt-PT" sz="1200" dirty="0">
                <a:solidFill>
                  <a:schemeClr val="bg1"/>
                </a:solidFill>
                <a:latin typeface="Calibri" panose="020F0502020204030204"/>
              </a:rPr>
              <a:t>Informação Médica através do nº verde 800 207 489 ou </a:t>
            </a:r>
            <a:r>
              <a:rPr lang="pt-PT" sz="1200" u="sng" dirty="0">
                <a:solidFill>
                  <a:schemeClr val="bg1"/>
                </a:solidFill>
                <a:latin typeface="Calibri" panose="020F0502020204030204"/>
                <a:hlinkClick r:id="rId2">
                  <a:extLst>
                    <a:ext uri="{A12FA001-AC4F-418D-AE19-62706E023703}">
                      <ahyp:hlinkClr xmlns:ahyp="http://schemas.microsoft.com/office/drawing/2018/hyperlinkcolor" val="tx"/>
                    </a:ext>
                  </a:extLst>
                </a:hlinkClick>
              </a:rPr>
              <a:t>departamento.medico@gilead.com</a:t>
            </a:r>
            <a:endParaRPr lang="pt-PT" sz="1200" u="sng" dirty="0">
              <a:solidFill>
                <a:schemeClr val="bg1"/>
              </a:solidFill>
              <a:latin typeface="Calibri" panose="020F0502020204030204"/>
            </a:endParaRPr>
          </a:p>
          <a:p>
            <a:pPr marL="0" indent="0" defTabSz="685800">
              <a:buNone/>
            </a:pPr>
            <a:r>
              <a:rPr lang="pt-PT" sz="1200" dirty="0">
                <a:solidFill>
                  <a:schemeClr val="bg1"/>
                </a:solidFill>
                <a:latin typeface="Calibri" panose="020F0502020204030204"/>
              </a:rPr>
              <a:t>Pede-se que notifique qualquer informação de segurança, incluindo quaisquer suspeitas de reações adversas à </a:t>
            </a:r>
            <a:r>
              <a:rPr lang="pt-PT" sz="1200" dirty="0" err="1">
                <a:solidFill>
                  <a:schemeClr val="bg1"/>
                </a:solidFill>
                <a:latin typeface="Calibri" panose="020F0502020204030204"/>
              </a:rPr>
              <a:t>Gilead</a:t>
            </a:r>
            <a:r>
              <a:rPr lang="pt-PT" sz="1200" dirty="0">
                <a:solidFill>
                  <a:schemeClr val="bg1"/>
                </a:solidFill>
                <a:latin typeface="Calibri" panose="020F0502020204030204"/>
              </a:rPr>
              <a:t> </a:t>
            </a:r>
            <a:r>
              <a:rPr lang="pt-PT" sz="1200" dirty="0" err="1">
                <a:solidFill>
                  <a:schemeClr val="bg1"/>
                </a:solidFill>
                <a:latin typeface="Calibri" panose="020F0502020204030204"/>
              </a:rPr>
              <a:t>Sciences</a:t>
            </a:r>
            <a:r>
              <a:rPr lang="pt-PT" sz="1200" dirty="0">
                <a:solidFill>
                  <a:schemeClr val="bg1"/>
                </a:solidFill>
                <a:latin typeface="Calibri" panose="020F0502020204030204"/>
              </a:rPr>
              <a:t> por telefone ou correio eletrónico para Safety_FC@gilead.com e/ou ao INFARMED através de http://www.infarmed.pt/web/infarmed/</a:t>
            </a:r>
            <a:r>
              <a:rPr lang="pt-PT" sz="1200">
                <a:solidFill>
                  <a:schemeClr val="bg1"/>
                </a:solidFill>
                <a:latin typeface="Calibri" panose="020F0502020204030204"/>
              </a:rPr>
              <a:t>submissaoram.</a:t>
            </a:r>
            <a:endParaRPr lang="pt-PT" sz="1200" dirty="0">
              <a:solidFill>
                <a:schemeClr val="bg1"/>
              </a:solidFill>
            </a:endParaRPr>
          </a:p>
        </p:txBody>
      </p:sp>
    </p:spTree>
    <p:extLst>
      <p:ext uri="{BB962C8B-B14F-4D97-AF65-F5344CB8AC3E}">
        <p14:creationId xmlns:p14="http://schemas.microsoft.com/office/powerpoint/2010/main" val="2833370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347" y="223040"/>
            <a:ext cx="10779712" cy="335500"/>
          </a:xfrm>
        </p:spPr>
        <p:txBody>
          <a:bodyPr>
            <a:normAutofit/>
          </a:bodyPr>
          <a:lstStyle/>
          <a:p>
            <a:pPr algn="l"/>
            <a:r>
              <a:rPr lang="pt-PT" sz="1100" b="1" dirty="0">
                <a:latin typeface="Arial Narrow" panose="020B0606020202030204" pitchFamily="34" charset="0"/>
              </a:rPr>
              <a:t>INFORMAÇÕES ESSENCIAIS COMPATÍVEIS COM O RESUMO DAS CARACTERÍSTICAS DO MEDICAMENTO BIKTARVY</a:t>
            </a:r>
            <a:r>
              <a:rPr lang="pt-PT" sz="1100" b="1" baseline="30000" dirty="0">
                <a:latin typeface="Arial Narrow" panose="020B0606020202030204" pitchFamily="34" charset="0"/>
              </a:rPr>
              <a:t>®</a:t>
            </a:r>
            <a:endParaRPr lang="en-GB" sz="1100" baseline="30000" dirty="0">
              <a:latin typeface="Arial Narrow" panose="020B0606020202030204" pitchFamily="34" charset="0"/>
            </a:endParaRPr>
          </a:p>
        </p:txBody>
      </p:sp>
      <p:sp>
        <p:nvSpPr>
          <p:cNvPr id="3" name="Subtitle 2"/>
          <p:cNvSpPr>
            <a:spLocks noGrp="1"/>
          </p:cNvSpPr>
          <p:nvPr>
            <p:ph type="subTitle" idx="1"/>
          </p:nvPr>
        </p:nvSpPr>
        <p:spPr>
          <a:xfrm>
            <a:off x="236219" y="672676"/>
            <a:ext cx="11659606" cy="5075868"/>
          </a:xfrm>
        </p:spPr>
        <p:txBody>
          <a:bodyPr>
            <a:normAutofit fontScale="92500" lnSpcReduction="10000"/>
          </a:bodyPr>
          <a:lstStyle/>
          <a:p>
            <a:pPr algn="just"/>
            <a:r>
              <a:rPr lang="pt-PT" sz="1000" b="1" spc="-10" dirty="0">
                <a:effectLst/>
                <a:latin typeface="Times New Roman" panose="02020603050405020304" pitchFamily="18" charset="0"/>
                <a:ea typeface="Times New Roman" panose="02020603050405020304" pitchFamily="18" charset="0"/>
              </a:rPr>
              <a:t>NOME DO MEDICAMENTO E FORMA FARMACÊUTICA</a:t>
            </a:r>
            <a:r>
              <a:rPr lang="pt-PT" sz="1000" spc="-10" dirty="0">
                <a:effectLst/>
                <a:latin typeface="Times New Roman" panose="02020603050405020304" pitchFamily="18" charset="0"/>
                <a:ea typeface="Times New Roman" panose="02020603050405020304" pitchFamily="18" charset="0"/>
              </a:rPr>
              <a:t>: Biktarvy 30 mg/20 mg/15 mg comprimidos revestidos por película | Biktarvy 50 mg/200 mg/25 mg comprimidos revestidos por película </a:t>
            </a:r>
            <a:r>
              <a:rPr lang="pt-PT" sz="1000" b="1" spc="-10" dirty="0">
                <a:effectLst/>
                <a:latin typeface="Times New Roman" panose="02020603050405020304" pitchFamily="18" charset="0"/>
                <a:ea typeface="Times New Roman" panose="02020603050405020304" pitchFamily="18" charset="0"/>
              </a:rPr>
              <a:t>COMPOSIÇÃO QUALITATIVA E QUANTITATIVA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30 mg/120 mg/15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30 mg de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(BIC), 120 mg de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(FTC) 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fumarato (TAF) equivalente a 15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50 mg/200 mg/25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50 mg de BIC, 200 mg de FTC e TAF equivalente a 25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Para informação sobre excipientes, consultar o RCM completo. </a:t>
            </a:r>
            <a:r>
              <a:rPr lang="pt-PT" sz="1000" b="1" cap="all" spc="-10" dirty="0">
                <a:effectLst/>
                <a:latin typeface="Times New Roman" panose="02020603050405020304" pitchFamily="18" charset="0"/>
                <a:ea typeface="Times New Roman" panose="02020603050405020304" pitchFamily="18" charset="0"/>
              </a:rPr>
              <a:t>Indicações terapêuticas:</a:t>
            </a:r>
            <a:r>
              <a:rPr lang="pt-PT" sz="1000" spc="-10" dirty="0">
                <a:effectLst/>
                <a:latin typeface="Times New Roman" panose="02020603050405020304" pitchFamily="18" charset="0"/>
                <a:ea typeface="Times New Roman" panose="02020603050405020304" pitchFamily="18" charset="0"/>
              </a:rPr>
              <a:t> tratamento da infeção pelo vírus da imunodeficiência humana do tipo 1 (VIH-1) em adultos e doentes pediátricos com pelo menos 2 anos de idade e que pesem pelo menos 14 kg sem evidência atual ou passada de resistência viral à classe dos inibidores da </a:t>
            </a:r>
            <a:r>
              <a:rPr lang="pt-PT" sz="1000" spc="-10" dirty="0" err="1">
                <a:effectLst/>
                <a:latin typeface="Times New Roman" panose="02020603050405020304" pitchFamily="18" charset="0"/>
                <a:ea typeface="Times New Roman" panose="02020603050405020304" pitchFamily="18" charset="0"/>
              </a:rPr>
              <a:t>integrase</a:t>
            </a:r>
            <a:r>
              <a:rPr lang="pt-PT" sz="1000" spc="-10" dirty="0">
                <a:effectLst/>
                <a:latin typeface="Times New Roman" panose="02020603050405020304" pitchFamily="18" charset="0"/>
                <a:ea typeface="Times New Roman" panose="02020603050405020304" pitchFamily="18" charset="0"/>
              </a:rPr>
              <a:t>, à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ou ao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Posologia e modo de administração:</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Doentes pediátricos com pelo menos 2 anos de idade e que pesem pelo menos 14 kg a menos de 25 kg: </a:t>
            </a:r>
            <a:r>
              <a:rPr lang="pt-PT" sz="1000" spc="-10" dirty="0">
                <a:effectLst/>
                <a:latin typeface="Times New Roman" panose="02020603050405020304" pitchFamily="18" charset="0"/>
                <a:ea typeface="Times New Roman" panose="02020603050405020304" pitchFamily="18" charset="0"/>
              </a:rPr>
              <a:t>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30/120/15mg tomado 1x dia. </a:t>
            </a:r>
            <a:r>
              <a:rPr lang="pt-PT" sz="1000" i="1" spc="-10" dirty="0">
                <a:effectLst/>
                <a:latin typeface="Times New Roman" panose="02020603050405020304" pitchFamily="18" charset="0"/>
                <a:ea typeface="Times New Roman" panose="02020603050405020304" pitchFamily="18" charset="0"/>
              </a:rPr>
              <a:t>Adultos e doentes pediátricos que pesem pelo menos 25 kg</a:t>
            </a:r>
            <a:r>
              <a:rPr lang="pt-PT" sz="1000" spc="-10" dirty="0">
                <a:effectLst/>
                <a:latin typeface="Times New Roman" panose="02020603050405020304" pitchFamily="18" charset="0"/>
                <a:ea typeface="Times New Roman" panose="02020603050405020304" pitchFamily="18" charset="0"/>
              </a:rPr>
              <a:t>: 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50/200/25mg, 1x dia.</a:t>
            </a:r>
            <a:r>
              <a:rPr lang="pt-PT" sz="1400" dirty="0">
                <a:effectLst/>
                <a:latin typeface="Times New Roman" panose="02020603050405020304" pitchFamily="18" charset="0"/>
                <a:ea typeface="Times New Roman" panose="02020603050405020304" pitchFamily="18" charset="0"/>
              </a:rPr>
              <a:t> </a:t>
            </a:r>
            <a:r>
              <a:rPr lang="pt-PT" sz="1000" spc="-10" dirty="0">
                <a:effectLst/>
                <a:latin typeface="Times New Roman" panose="02020603050405020304" pitchFamily="18" charset="0"/>
                <a:ea typeface="Times New Roman" panose="02020603050405020304" pitchFamily="18" charset="0"/>
              </a:rPr>
              <a:t>Via oral, com ou sem alimentos. Os comprimidos não devem ser mastigados, esmagados ou divididos. Não é necessário um ajuste posológico de Biktarvy em doentes idosos, em doentes com uma depuração da creatinina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30 ml/min e com peso ≥ 35 kg ou em doentes com compromisso hepático ligeiro ou moderado. Não é necessário um ajuste posológico em doentes adultos </a:t>
            </a:r>
            <a:r>
              <a:rPr lang="pt-PT" sz="1000" spc="-10" dirty="0">
                <a:effectLst/>
                <a:latin typeface="Times New Roman" panose="02020603050405020304" pitchFamily="18" charset="0"/>
                <a:ea typeface="Times New Roman" panose="02020603050405020304" pitchFamily="18" charset="0"/>
                <a:cs typeface="Times New Roman" panose="02020603050405020304" pitchFamily="18" charset="0"/>
              </a:rPr>
              <a:t>com doença renal terminal </a:t>
            </a:r>
            <a:r>
              <a:rPr lang="pt-PT" sz="1000" spc="-10" dirty="0">
                <a:effectLst/>
                <a:latin typeface="Times New Roman" panose="02020603050405020304" pitchFamily="18" charset="0"/>
                <a:ea typeface="Times New Roman" panose="02020603050405020304" pitchFamily="18" charset="0"/>
              </a:rPr>
              <a:t>(</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&lt; 15 ml/minuto) sujeitos a hemodiálise crónica. No entanto, de uma forma geral Biktarvy deve ser evitado e apenas utilizado nestes doentes, caso se considere que os potenciais benefícios superam os potenciais riscos. Deve-se evitar iniciar‑se Biktarvy em doentes com uma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15 ml/min e &lt; 30 ml/min, ou &lt; 15 ml/min que não estejam sujeitos a hemodiálise crónica. A utilização de Biktarvy não é recomendada em doentes com compromisso hepático grave. A segurança e eficácia de Biktarvy em crianças com menos de 2 anos de idade ou que pesem menos de 14kg não foram ainda estabelecidas. </a:t>
            </a:r>
            <a:r>
              <a:rPr lang="pt-PT" sz="1000" b="1" cap="all" dirty="0">
                <a:effectLst/>
                <a:latin typeface="Times New Roman Bold"/>
                <a:ea typeface="Times New Roman" panose="02020603050405020304" pitchFamily="18" charset="0"/>
              </a:rPr>
              <a:t>Contraindicações: </a:t>
            </a:r>
            <a:r>
              <a:rPr lang="pt-PT" sz="1000" spc="-10" dirty="0">
                <a:effectLst/>
                <a:latin typeface="Times New Roman" panose="02020603050405020304" pitchFamily="18" charset="0"/>
                <a:ea typeface="Times New Roman" panose="02020603050405020304" pitchFamily="18" charset="0"/>
              </a:rPr>
              <a:t>Hipersensibilidade às substâncias ativas ou a qualquer um dos excipientes. Coadministração com rifampicina e hipericão. </a:t>
            </a:r>
            <a:r>
              <a:rPr lang="pt-PT" sz="1000" b="1" cap="all" spc="-10" dirty="0">
                <a:effectLst/>
                <a:latin typeface="Times New Roman" panose="02020603050405020304" pitchFamily="18" charset="0"/>
                <a:ea typeface="Times New Roman" panose="02020603050405020304" pitchFamily="18" charset="0"/>
              </a:rPr>
              <a:t>Advertências e precauções especiais de utilização: </a:t>
            </a:r>
            <a:r>
              <a:rPr lang="pt-PT" sz="1000" dirty="0">
                <a:effectLst/>
                <a:latin typeface="Times New Roman" panose="02020603050405020304" pitchFamily="18" charset="0"/>
                <a:ea typeface="Times New Roman" panose="02020603050405020304" pitchFamily="18" charset="0"/>
              </a:rPr>
              <a:t>Existem dados limitados sobre a segurança e eficácia de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VIH-1 e vírus da hepatite C. O TAF é ativo contra o vírus da hepatite B (VHB). A descontinuação do tratamento com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 e VHB pode estar associada a exacerbações agudas graves de hepatite. A segurança e a eficácia de Biktarvy em doentes com doenças hepáticas significativas subjacentes não foram estabelecidas. Durante a terapêutica antirretroviral pode ocorrer um aumento do peso e dos níveis de lípidos e glucose no sangue. Os análogos dos nucleosídeos e nucleótidos podem, num grau variável, ter um impacto na função mitocondrial.</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Existem notificações de disfunção mitocondrial em lactentes VIH negativos, expostos </a:t>
            </a:r>
            <a:r>
              <a:rPr lang="pt-PT" sz="1000" i="1" dirty="0">
                <a:effectLst/>
                <a:latin typeface="Times New Roman" panose="02020603050405020304" pitchFamily="18" charset="0"/>
                <a:ea typeface="Times New Roman" panose="02020603050405020304" pitchFamily="18" charset="0"/>
              </a:rPr>
              <a:t>in </a:t>
            </a:r>
            <a:r>
              <a:rPr lang="pt-PT" sz="1000" i="1" dirty="0" err="1">
                <a:effectLst/>
                <a:latin typeface="Times New Roman" panose="02020603050405020304" pitchFamily="18" charset="0"/>
                <a:ea typeface="Times New Roman" panose="02020603050405020304" pitchFamily="18" charset="0"/>
              </a:rPr>
              <a:t>utero</a:t>
            </a:r>
            <a:r>
              <a:rPr lang="pt-PT" sz="1000" dirty="0">
                <a:effectLst/>
                <a:latin typeface="Times New Roman" panose="02020603050405020304" pitchFamily="18" charset="0"/>
                <a:ea typeface="Times New Roman" panose="02020603050405020304" pitchFamily="18" charset="0"/>
              </a:rPr>
              <a:t> e/ou após o nascimento a análogos dos nucleosídeos. Qualquer sintoma de inflamação deve ser avaliado e, quando necessário, instituído o tratamento. Foi notificada a ocorrência de doenças autoimunes (como a doença de Graves e a hepatite autoimune). Os doentes em tratamento com Biktarvy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com medicamentos que contêm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se pode excluir um risco potencial de nefrotoxicidade com Biktarvy. Recomenda-se avaliação da função renal em todos os doentes antes ou aquando do início do tratamento, bem como a sua monitorização durante o tratamento, conforme clinicamente adequado. Doentes que desenvolvam uma diminuição clinicamente significativa da função renal ou evidências de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deve considerar-se a descontinuação de Biktarvy. As implicações do aumento da exposição à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em doentes adultos com doença renal terminal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&lt; 15 ml/minuto) sujeitos a hemodiálise crónica tratados com Biktarvy permanecem desconhecidas. Biktarvy não deve ser coadministrado simultaneamente com antiácidos contendo magnésio/alumínio ou suplementos de ferro em jejum. Biktarvy deve ser administrado, pelo menos, 2 horas antes ou com alimentos 2 horas depois de antiácidos contendo magnésio e/ou alumínio. Biktarvy deve ser administrado, pelo menos, 2 horas antes de suplementos de ferro ou tomado juntamente com alimentos. </a:t>
            </a:r>
            <a:r>
              <a:rPr lang="pt-PT" sz="1000" i="1" dirty="0">
                <a:effectLst/>
                <a:latin typeface="Times New Roman" panose="02020603050405020304" pitchFamily="18" charset="0"/>
                <a:ea typeface="Times New Roman" panose="02020603050405020304" pitchFamily="18" charset="0"/>
              </a:rPr>
              <a:t>População pediátrica</a:t>
            </a:r>
            <a:r>
              <a:rPr lang="pt-PT" sz="1000" dirty="0">
                <a:effectLst/>
                <a:latin typeface="Times New Roman" panose="02020603050405020304" pitchFamily="18" charset="0"/>
                <a:ea typeface="Times New Roman" panose="02020603050405020304" pitchFamily="18" charset="0"/>
              </a:rPr>
              <a:t>:</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Foram notificados casos de redução da DMO (≥ 4%) da coluna vertebral e do corpo total exceto a cabeça em doentes com idade entre os 3 e &lt; 12 anos que receberam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durante 48 semanas. Os efeitos a longo prazo nos ossos em crescimento, incluindo risco de fratura, são incertos. É recomendada uma abordagem multidisciplinar. Biktarvy contém menos do que 1 </a:t>
            </a:r>
            <a:r>
              <a:rPr lang="pt-PT" sz="1000" dirty="0" err="1">
                <a:effectLst/>
                <a:latin typeface="Times New Roman" panose="02020603050405020304" pitchFamily="18" charset="0"/>
                <a:ea typeface="Times New Roman" panose="02020603050405020304" pitchFamily="18" charset="0"/>
              </a:rPr>
              <a:t>mmol</a:t>
            </a:r>
            <a:r>
              <a:rPr lang="pt-PT" sz="10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1000" b="1" cap="all" spc="-10" dirty="0">
                <a:effectLst/>
                <a:latin typeface="Times New Roman" panose="02020603050405020304" pitchFamily="18" charset="0"/>
                <a:ea typeface="Times New Roman" panose="02020603050405020304" pitchFamily="18" charset="0"/>
              </a:rPr>
              <a:t>Interações medicamentosas e outras formas de interação</a:t>
            </a:r>
            <a:r>
              <a:rPr lang="pt-PT" sz="1000" cap="all" spc="-1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um substrato do CYP3A, da UGT1A1 e da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da BCRP.</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Biktarvy não é inibidor ou indutor do CYP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pode ser coadministrado com substratos do OCT2 e do MATE1. A coadministração de FTC com medicamentos que são eliminados por secreção tubular ativa pode aumentar as concentrações da FTC e/ou do medicamento coadministrado. Os medicamentos que diminuem a função renal podem aumentar as concentrações da FTC.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é transportado pela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pela BCRP.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é um inibidor ou indutor do CYP3A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não deve ser administrado concomitantemente com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utilizados para o tratamento da infeção pelo VHB. Não se recomenda a coadministração de alguns medicamentos com Biktarvy: </a:t>
            </a:r>
            <a:r>
              <a:rPr lang="pt-PT" sz="1000" dirty="0" err="1">
                <a:effectLst/>
                <a:latin typeface="Times New Roman" panose="02020603050405020304" pitchFamily="18" charset="0"/>
                <a:ea typeface="Times New Roman" panose="02020603050405020304" pitchFamily="18" charset="0"/>
              </a:rPr>
              <a:t>atazanavir</a:t>
            </a:r>
            <a:r>
              <a:rPr lang="pt-PT" sz="1000" dirty="0">
                <a:effectLst/>
                <a:latin typeface="Times New Roman" panose="02020603050405020304" pitchFamily="18" charset="0"/>
                <a:ea typeface="Times New Roman" panose="02020603050405020304" pitchFamily="18" charset="0"/>
              </a:rPr>
              <a:t>, carbamazepina, ciclosporina (via IV ou oral), </a:t>
            </a:r>
            <a:r>
              <a:rPr lang="pt-PT" sz="1000" dirty="0" err="1">
                <a:effectLst/>
                <a:latin typeface="Times New Roman" panose="02020603050405020304" pitchFamily="18" charset="0"/>
                <a:ea typeface="Times New Roman" panose="02020603050405020304" pitchFamily="18" charset="0"/>
              </a:rPr>
              <a:t>oxcarbazepina</a:t>
            </a:r>
            <a:r>
              <a:rPr lang="pt-PT" sz="1000" dirty="0">
                <a:effectLst/>
                <a:latin typeface="Times New Roman" panose="02020603050405020304" pitchFamily="18" charset="0"/>
                <a:ea typeface="Times New Roman" panose="02020603050405020304" pitchFamily="18" charset="0"/>
              </a:rPr>
              <a:t>,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rifapentina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sucralfato</a:t>
            </a:r>
            <a:r>
              <a:rPr lang="pt-PT" sz="1000" dirty="0">
                <a:effectLst/>
                <a:latin typeface="Times New Roman" panose="02020603050405020304" pitchFamily="18" charset="0"/>
                <a:ea typeface="Times New Roman" panose="02020603050405020304" pitchFamily="18" charset="0"/>
              </a:rPr>
              <a:t>. Biktarvy não deve ser coadministrado com outros medicamentos </a:t>
            </a:r>
            <a:r>
              <a:rPr lang="pt-PT" sz="1000" dirty="0" err="1">
                <a:effectLst/>
                <a:latin typeface="Times New Roman" panose="02020603050405020304" pitchFamily="18" charset="0"/>
                <a:ea typeface="Times New Roman" panose="02020603050405020304" pitchFamily="18" charset="0"/>
              </a:rPr>
              <a:t>antirretrovíricos</a:t>
            </a:r>
            <a:r>
              <a:rPr lang="pt-PT" sz="1000" dirty="0">
                <a:effectLst/>
                <a:latin typeface="Times New Roman" panose="02020603050405020304" pitchFamily="18" charset="0"/>
                <a:ea typeface="Times New Roman" panose="02020603050405020304" pitchFamily="18" charset="0"/>
              </a:rPr>
              <a:t>. Recomenda-se precaução quando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associado com medicamentos conhecidos por inibirem 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e/ou a BCRP (p. ex., </a:t>
            </a:r>
            <a:r>
              <a:rPr lang="pt-PT" sz="1000" dirty="0" err="1">
                <a:effectLst/>
                <a:latin typeface="Times New Roman" panose="02020603050405020304" pitchFamily="18" charset="0"/>
                <a:ea typeface="Times New Roman" panose="02020603050405020304" pitchFamily="18" charset="0"/>
              </a:rPr>
              <a:t>macrólidos</a:t>
            </a:r>
            <a:r>
              <a:rPr lang="pt-PT" sz="1000" dirty="0">
                <a:effectLst/>
                <a:latin typeface="Times New Roman" panose="02020603050405020304" pitchFamily="18" charset="0"/>
                <a:ea typeface="Times New Roman" panose="02020603050405020304" pitchFamily="18" charset="0"/>
              </a:rPr>
              <a:t>, ciclosporina, </a:t>
            </a:r>
            <a:r>
              <a:rPr lang="pt-PT" sz="1000" dirty="0" err="1">
                <a:effectLst/>
                <a:latin typeface="Times New Roman" panose="02020603050405020304" pitchFamily="18" charset="0"/>
                <a:ea typeface="Times New Roman" panose="02020603050405020304" pitchFamily="18" charset="0"/>
              </a:rPr>
              <a:t>verapamilo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dronedarona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glecaprevir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pibrentasvir</a:t>
            </a:r>
            <a:r>
              <a:rPr lang="pt-PT" sz="100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Efeitos indesejáveis:</a:t>
            </a:r>
            <a:r>
              <a:rPr lang="pt-PT" sz="1000" cap="all" spc="-10" dirty="0">
                <a:effectLst/>
                <a:latin typeface="Times New Roman" panose="02020603050405020304" pitchFamily="18" charset="0"/>
                <a:ea typeface="Times New Roman" panose="02020603050405020304" pitchFamily="18" charset="0"/>
              </a:rPr>
              <a:t> </a:t>
            </a:r>
            <a:r>
              <a:rPr lang="pt-PT" sz="1000" u="sng" spc="-10" dirty="0">
                <a:effectLst/>
                <a:latin typeface="Times New Roman" panose="02020603050405020304" pitchFamily="18" charset="0"/>
                <a:ea typeface="Arial Unicode MS"/>
              </a:rPr>
              <a:t>RA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depressão, sonhos anormais, cefaleias, tonturas, diarreia, náuseas e fadiga; </a:t>
            </a:r>
            <a:r>
              <a:rPr lang="pt-PT" sz="1000" u="sng" spc="-10" dirty="0">
                <a:effectLst/>
                <a:latin typeface="Times New Roman" panose="02020603050405020304" pitchFamily="18" charset="0"/>
                <a:ea typeface="Arial Unicode MS"/>
              </a:rPr>
              <a:t>RA pouco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anemia,</a:t>
            </a:r>
            <a:r>
              <a:rPr lang="pt-PT" sz="1000" baseline="30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ideação suicida, tentativa de suicídio (particularmente em doentes com história preexistente de depressão ou doença psiquiátrica), ansiedade, perturbações do sono, vómitos, dor abdominal, dispepsia, flatulência, </a:t>
            </a:r>
            <a:r>
              <a:rPr lang="pt-PT" sz="1000" dirty="0" err="1">
                <a:effectLst/>
                <a:latin typeface="Times New Roman" panose="02020603050405020304" pitchFamily="18" charset="0"/>
                <a:ea typeface="Times New Roman" panose="02020603050405020304" pitchFamily="18" charset="0"/>
              </a:rPr>
              <a:t>hiperbilirrubinemia</a:t>
            </a:r>
            <a:r>
              <a:rPr lang="pt-PT" sz="1000" dirty="0">
                <a:effectLst/>
                <a:latin typeface="Times New Roman" panose="02020603050405020304" pitchFamily="18" charset="0"/>
                <a:ea typeface="Times New Roman" panose="02020603050405020304" pitchFamily="18" charset="0"/>
              </a:rPr>
              <a:t>, angioedema, erupção cutânea, prurido, urticária e artralgia;</a:t>
            </a:r>
            <a:r>
              <a:rPr lang="pt-PT" sz="1000" spc="-10" dirty="0">
                <a:effectLst/>
                <a:latin typeface="Times New Roman" panose="02020603050405020304" pitchFamily="18" charset="0"/>
                <a:ea typeface="Arial Unicode MS"/>
              </a:rPr>
              <a:t> </a:t>
            </a:r>
            <a:r>
              <a:rPr lang="pt-PT" sz="1000" u="sng" spc="-10" dirty="0">
                <a:effectLst/>
                <a:latin typeface="Times New Roman" panose="02020603050405020304" pitchFamily="18" charset="0"/>
                <a:ea typeface="Arial Unicode MS"/>
              </a:rPr>
              <a:t>RA raros:</a:t>
            </a:r>
            <a:r>
              <a:rPr lang="pt-PT" sz="1000" spc="-10" dirty="0">
                <a:effectLst/>
                <a:latin typeface="Times New Roman" panose="02020603050405020304" pitchFamily="18" charset="0"/>
                <a:ea typeface="Arial Unicode MS"/>
              </a:rPr>
              <a:t> síndrome de </a:t>
            </a:r>
            <a:r>
              <a:rPr lang="pt-PT" sz="1000" spc="-10" dirty="0" err="1">
                <a:effectLst/>
                <a:latin typeface="Times New Roman" panose="02020603050405020304" pitchFamily="18" charset="0"/>
                <a:ea typeface="Arial Unicode MS"/>
              </a:rPr>
              <a:t>Stevens</a:t>
            </a:r>
            <a:r>
              <a:rPr lang="pt-PT" sz="1000" spc="-10" dirty="0">
                <a:effectLst/>
                <a:latin typeface="Times New Roman" panose="02020603050405020304" pitchFamily="18" charset="0"/>
                <a:ea typeface="Arial Unicode MS"/>
              </a:rPr>
              <a:t>-Johnson. Foi demonstrado que o </a:t>
            </a:r>
            <a:r>
              <a:rPr lang="pt-PT" sz="1000" spc="-10" dirty="0" err="1">
                <a:effectLst/>
                <a:latin typeface="Times New Roman" panose="02020603050405020304" pitchFamily="18" charset="0"/>
                <a:ea typeface="Arial Unicode MS"/>
              </a:rPr>
              <a:t>bictegravir</a:t>
            </a:r>
            <a:r>
              <a:rPr lang="pt-PT" sz="1000" spc="-10" dirty="0">
                <a:effectLst/>
                <a:latin typeface="Times New Roman" panose="02020603050405020304" pitchFamily="18" charset="0"/>
                <a:ea typeface="Arial Unicode MS"/>
              </a:rPr>
              <a:t> aumenta a creatinina sérica devido à inibição da secreção tubular da creatinina, no entanto, estas alterações não são consideradas como sendo clinicamente relevantes, uma vez que não refletem uma alteração da taxa de filtração glomerular. O perfil de segurança de Biktarvy em doentes adultos </a:t>
            </a:r>
            <a:r>
              <a:rPr lang="pt-PT" sz="1000" spc="-10" dirty="0" err="1">
                <a:effectLst/>
                <a:latin typeface="Times New Roman" panose="02020603050405020304" pitchFamily="18" charset="0"/>
                <a:ea typeface="Arial Unicode MS"/>
              </a:rPr>
              <a:t>coinfetados</a:t>
            </a:r>
            <a:r>
              <a:rPr lang="pt-PT" sz="1000" spc="-10" dirty="0">
                <a:effectLst/>
                <a:latin typeface="Times New Roman" panose="02020603050405020304" pitchFamily="18" charset="0"/>
                <a:ea typeface="Arial Unicode MS"/>
              </a:rPr>
              <a:t> pelo VIH/VHB foi semelhante ao de doentes com </a:t>
            </a:r>
            <a:r>
              <a:rPr lang="pt-PT" sz="1000" spc="-10" dirty="0" err="1">
                <a:effectLst/>
                <a:latin typeface="Times New Roman" panose="02020603050405020304" pitchFamily="18" charset="0"/>
                <a:ea typeface="Arial Unicode MS"/>
              </a:rPr>
              <a:t>monoinfeção</a:t>
            </a:r>
            <a:r>
              <a:rPr lang="pt-PT" sz="1000" spc="-10" dirty="0">
                <a:effectLst/>
                <a:latin typeface="Times New Roman" panose="02020603050405020304" pitchFamily="18" charset="0"/>
                <a:ea typeface="Arial Unicode MS"/>
              </a:rPr>
              <a:t> pelo VIH-1. </a:t>
            </a:r>
            <a:r>
              <a:rPr lang="pt-PT" sz="1000" spc="-10" dirty="0">
                <a:effectLst/>
                <a:latin typeface="Times New Roman" panose="02020603050405020304" pitchFamily="18" charset="0"/>
                <a:ea typeface="Times New Roman" panose="02020603050405020304" pitchFamily="18" charset="0"/>
              </a:rPr>
              <a:t>Para mais informação, consultar o RCM completo disponível em: </a:t>
            </a:r>
            <a:r>
              <a:rPr lang="pt-PT" sz="1000" u="sng"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https://www.ema.europa.eu/en/medicines/human/EPAR/biktarvy</a:t>
            </a:r>
            <a:r>
              <a:rPr lang="pt-PT" sz="1000" spc="-10" dirty="0">
                <a:effectLst/>
                <a:latin typeface="Times New Roman" panose="02020603050405020304" pitchFamily="18" charset="0"/>
                <a:ea typeface="Arial Unicode MS"/>
              </a:rPr>
              <a:t>.</a:t>
            </a:r>
            <a:r>
              <a:rPr lang="pt-PT" sz="1000" spc="-10" dirty="0">
                <a:effectLst/>
                <a:latin typeface="Times New Roman" panose="02020603050405020304" pitchFamily="18" charset="0"/>
                <a:ea typeface="Times New Roman" panose="02020603050405020304" pitchFamily="18" charset="0"/>
              </a:rPr>
              <a:t> Data de aprovação do RCM: abril 2023</a:t>
            </a:r>
          </a:p>
          <a:p>
            <a:pPr algn="just"/>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a:effectLst/>
                <a:latin typeface="Times New Roman" panose="02020603050405020304" pitchFamily="18" charset="0"/>
                <a:ea typeface="Times New Roman" panose="02020603050405020304" pitchFamily="18" charset="0"/>
                <a:cs typeface="Times New Roman" panose="02020603050405020304" pitchFamily="18" charset="0"/>
              </a:rPr>
              <a:t>Para mais informações deverá contactar o titular da autorização de introdução no mercado.</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err="1">
                <a:effectLst/>
                <a:latin typeface="Times New Roman" panose="02020603050405020304" pitchFamily="18" charset="0"/>
                <a:ea typeface="Times New Roman" panose="02020603050405020304" pitchFamily="18" charset="0"/>
              </a:rPr>
              <a:t>mEDICAMENTO</a:t>
            </a:r>
            <a:r>
              <a:rPr lang="pt-PT" sz="1000" cap="all" dirty="0">
                <a:effectLst/>
                <a:latin typeface="Times New Roman" panose="02020603050405020304" pitchFamily="18" charset="0"/>
                <a:ea typeface="Times New Roman" panose="02020603050405020304" pitchFamily="18" charset="0"/>
              </a:rPr>
              <a:t> DE RECEITA MÉDICA RESTRITA, DE UTILIZAÇÃO RESERVADA A CERTOS MEIOS ESPECIALIZADOS.</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spc="-20" dirty="0">
                <a:effectLst/>
                <a:latin typeface="Times New Roman" panose="02020603050405020304" pitchFamily="18" charset="0"/>
                <a:ea typeface="Times New Roman" panose="02020603050405020304" pitchFamily="18" charset="0"/>
              </a:rPr>
              <a:t>MEDICAMENTO COM AVALIAÇÃO PRÉVIA CONCLUÍDA AO ABRIGO DO </a:t>
            </a:r>
            <a:r>
              <a:rPr lang="pt-PT" sz="1000" cap="all" spc="-20" dirty="0" err="1">
                <a:effectLst/>
                <a:latin typeface="Times New Roman" panose="02020603050405020304" pitchFamily="18" charset="0"/>
                <a:ea typeface="Times New Roman" panose="02020603050405020304" pitchFamily="18" charset="0"/>
              </a:rPr>
              <a:t>ART.º</a:t>
            </a:r>
            <a:r>
              <a:rPr lang="pt-PT" sz="1000" cap="all" spc="-20" dirty="0">
                <a:effectLst/>
                <a:latin typeface="Times New Roman" panose="02020603050405020304" pitchFamily="18" charset="0"/>
                <a:ea typeface="Times New Roman" panose="02020603050405020304" pitchFamily="18" charset="0"/>
              </a:rPr>
              <a:t> 25º DO DECRETO-LEI N.º 97/2015 DE 1 DE JUNHO PARA A APRESENTAÇÃO DE 30 COMPRIMIDOS EM BLISTER e no TRATAMENTO DE doentes adultos.</a:t>
            </a:r>
            <a:endParaRPr lang="pt-PT" sz="1400" dirty="0">
              <a:effectLst/>
              <a:latin typeface="Times New Roman" panose="02020603050405020304" pitchFamily="18" charset="0"/>
              <a:ea typeface="Times New Roman" panose="02020603050405020304" pitchFamily="18" charset="0"/>
            </a:endParaRPr>
          </a:p>
          <a:p>
            <a:pPr algn="just">
              <a:lnSpc>
                <a:spcPts val="1000"/>
              </a:lnSpc>
            </a:pPr>
            <a:endParaRPr lang="en-GB" dirty="0">
              <a:latin typeface="Arial Narrow" panose="020B0606020202030204" pitchFamily="34" charset="0"/>
            </a:endParaRPr>
          </a:p>
        </p:txBody>
      </p:sp>
      <p:sp>
        <p:nvSpPr>
          <p:cNvPr id="6" name="TextBox 5">
            <a:extLst>
              <a:ext uri="{FF2B5EF4-FFF2-40B4-BE49-F238E27FC236}">
                <a16:creationId xmlns:a16="http://schemas.microsoft.com/office/drawing/2014/main" id="{87B8389A-44B5-4DD4-AF36-6AEDC24492CB}"/>
              </a:ext>
            </a:extLst>
          </p:cNvPr>
          <p:cNvSpPr txBox="1"/>
          <p:nvPr/>
        </p:nvSpPr>
        <p:spPr>
          <a:xfrm>
            <a:off x="236219" y="5748544"/>
            <a:ext cx="114800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590247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18" y="94642"/>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DESCOVY</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48779" y="5009192"/>
            <a:ext cx="11659606" cy="965442"/>
          </a:xfrm>
        </p:spPr>
        <p:txBody>
          <a:bodyPr>
            <a:normAutofit/>
          </a:bodyPr>
          <a:lstStyle/>
          <a:p>
            <a:pPr algn="just">
              <a:lnSpc>
                <a:spcPts val="1000"/>
              </a:lnSpc>
            </a:pPr>
            <a:endParaRPr lang="pt-PT" sz="1050" cap="all" dirty="0">
              <a:latin typeface="Arial Narrow" panose="020B0606020202030204" pitchFamily="34" charset="0"/>
            </a:endParaRPr>
          </a:p>
          <a:p>
            <a:pPr algn="just">
              <a:lnSpc>
                <a:spcPts val="1000"/>
              </a:lnSpc>
            </a:pPr>
            <a:endParaRPr lang="pt-PT" sz="1050" cap="all" dirty="0">
              <a:latin typeface="Arial Narrow" panose="020B0606020202030204" pitchFamily="34" charset="0"/>
            </a:endParaRPr>
          </a:p>
          <a:p>
            <a:pPr algn="just">
              <a:lnSpc>
                <a:spcPts val="1000"/>
              </a:lnSpc>
            </a:pPr>
            <a:r>
              <a:rPr lang="pt-PT" sz="1050" cap="all" dirty="0">
                <a:latin typeface="Arial Narrow" panose="020B0606020202030204" pitchFamily="34" charset="0"/>
              </a:rPr>
              <a:t>Para mais informações deverá contactar o titular da autorização de introdução no mercado. </a:t>
            </a:r>
            <a:r>
              <a:rPr lang="pt-PT" sz="1050" cap="all" dirty="0" err="1">
                <a:latin typeface="Arial Narrow" panose="020B0606020202030204" pitchFamily="34" charset="0"/>
              </a:rPr>
              <a:t>mEDICAMENTO</a:t>
            </a:r>
            <a:r>
              <a:rPr lang="pt-PT" sz="1050" cap="all" dirty="0">
                <a:latin typeface="Arial Narrow" panose="020B0606020202030204" pitchFamily="34" charset="0"/>
              </a:rPr>
              <a:t> DE RECEITA MÉDICA RESTRITA, DE UTILIZAÇÃO RESERVADA A CERTOS MEIOS ESPECIALIZADOS. Medicamento com avaliação prévia concluída ao abrigo do Art.º 25º do Decreto-Lei n.º 97/2015 de 1 de junho</a:t>
            </a:r>
            <a:endParaRPr lang="en-GB" sz="1050" dirty="0">
              <a:latin typeface="Arial Narrow" panose="020B0606020202030204" pitchFamily="34" charset="0"/>
            </a:endParaRPr>
          </a:p>
        </p:txBody>
      </p:sp>
      <p:sp>
        <p:nvSpPr>
          <p:cNvPr id="7" name="TextBox 6"/>
          <p:cNvSpPr txBox="1"/>
          <p:nvPr/>
        </p:nvSpPr>
        <p:spPr>
          <a:xfrm>
            <a:off x="236219" y="604460"/>
            <a:ext cx="1181669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NOME DO MEDICAMENTO E FORMA FARMACÊUTICA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 mg/10 mg comprimidos revestidos por película.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 mg/25 mg comprimidos revestidos por película.</a:t>
            </a:r>
            <a:r>
              <a:rPr kumimoji="0" lang="pt-PT" sz="10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COMPOSIÇÃO QUALITATIVA E QUANTITATIVA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Cada comprimido contém 200 mg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fumarato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10 ou 25 mg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Consultar o RCM para informação sobre excipientes.</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Indicações terapêuticas: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Tratamento de adultos e adolescentes (idade </a:t>
            </a:r>
            <a:r>
              <a:rPr kumimoji="0" lang="pt-PT" sz="1000" b="0" i="1" u="none" strike="noStrike" kern="1200" cap="none" spc="-20" normalizeH="0" baseline="0" noProof="0" dirty="0">
                <a:ln>
                  <a:noFill/>
                </a:ln>
                <a:solidFill>
                  <a:prstClr val="black"/>
                </a:solidFill>
                <a:effectLst/>
                <a:uLnTx/>
                <a:uFillTx/>
                <a:latin typeface="Arial Narrow" panose="020B0606020202030204" pitchFamily="34" charset="0"/>
                <a:ea typeface="Times New Roman"/>
                <a:cs typeface="+mn-cs"/>
              </a:rPr>
              <a:t>≥</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12 anos e peso corporal ≥ 35 kg), com infeção pelo VIH-1 em associação com outros agentes antirretrovirais.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Posologia e modo de administração: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2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20" normalizeH="0" baseline="0" noProof="0" dirty="0">
                <a:ln>
                  <a:noFill/>
                </a:ln>
                <a:solidFill>
                  <a:prstClr val="black"/>
                </a:solidFill>
                <a:effectLst/>
                <a:uLnTx/>
                <a:uFillTx/>
                <a:latin typeface="Arial Narrow" panose="020B0606020202030204" pitchFamily="34" charset="0"/>
                <a:ea typeface="Times New Roman"/>
                <a:cs typeface="+mn-cs"/>
              </a:rPr>
              <a:t> deve ser administrado de acordo com o terceiro agente do regime de tratamento (ver tabela abaixo). </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p:txBody>
      </p:sp>
      <p:graphicFrame>
        <p:nvGraphicFramePr>
          <p:cNvPr id="8" name="Table 7"/>
          <p:cNvGraphicFramePr>
            <a:graphicFrameLocks noGrp="1"/>
          </p:cNvGraphicFramePr>
          <p:nvPr/>
        </p:nvGraphicFramePr>
        <p:xfrm>
          <a:off x="322556" y="1275910"/>
          <a:ext cx="6514598" cy="645920"/>
        </p:xfrm>
        <a:graphic>
          <a:graphicData uri="http://schemas.openxmlformats.org/drawingml/2006/table">
            <a:tbl>
              <a:tblPr firstRow="1" firstCol="1" bandRow="1">
                <a:tableStyleId>{F5AB1C69-6EDB-4FF4-983F-18BD219EF322}</a:tableStyleId>
              </a:tblPr>
              <a:tblGrid>
                <a:gridCol w="2646914">
                  <a:extLst>
                    <a:ext uri="{9D8B030D-6E8A-4147-A177-3AD203B41FA5}">
                      <a16:colId xmlns:a16="http://schemas.microsoft.com/office/drawing/2014/main" val="3340558343"/>
                    </a:ext>
                  </a:extLst>
                </a:gridCol>
                <a:gridCol w="3867684">
                  <a:extLst>
                    <a:ext uri="{9D8B030D-6E8A-4147-A177-3AD203B41FA5}">
                      <a16:colId xmlns:a16="http://schemas.microsoft.com/office/drawing/2014/main" val="3042396870"/>
                    </a:ext>
                  </a:extLst>
                </a:gridCol>
              </a:tblGrid>
              <a:tr h="161480">
                <a:tc>
                  <a:txBody>
                    <a:bodyPr/>
                    <a:lstStyle/>
                    <a:p>
                      <a:pPr algn="just">
                        <a:spcAft>
                          <a:spcPts val="0"/>
                        </a:spcAft>
                      </a:pPr>
                      <a:r>
                        <a:rPr lang="pt-PT" sz="900" dirty="0">
                          <a:solidFill>
                            <a:schemeClr val="tx1"/>
                          </a:solidFill>
                          <a:effectLst/>
                          <a:latin typeface="Arial Narrow" panose="020B0606020202030204" pitchFamily="34" charset="0"/>
                        </a:rPr>
                        <a:t>Dose de </a:t>
                      </a:r>
                      <a:r>
                        <a:rPr lang="pt-PT" sz="900" dirty="0" err="1">
                          <a:solidFill>
                            <a:schemeClr val="tx1"/>
                          </a:solidFill>
                          <a:effectLst/>
                          <a:latin typeface="Arial Narrow" panose="020B0606020202030204" pitchFamily="34" charset="0"/>
                        </a:rPr>
                        <a:t>Descovy</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a:solidFill>
                            <a:schemeClr val="tx1"/>
                          </a:solidFill>
                          <a:effectLst/>
                          <a:latin typeface="Arial Narrow" panose="020B0606020202030204" pitchFamily="34" charset="0"/>
                        </a:rPr>
                        <a:t>Terceiro agente do regime de tratamento </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184632"/>
                  </a:ext>
                </a:extLst>
              </a:tr>
              <a:tr h="32296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200/10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Atazanavir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Darunavir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Lopinavir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73964180"/>
                  </a:ext>
                </a:extLst>
              </a:tr>
              <a:tr h="16148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200/25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Dolutegravir</a:t>
                      </a:r>
                      <a:r>
                        <a:rPr lang="pt-PT" sz="900" dirty="0">
                          <a:effectLst/>
                          <a:latin typeface="Arial Narrow" panose="020B0606020202030204" pitchFamily="34" charset="0"/>
                        </a:rPr>
                        <a:t>, </a:t>
                      </a:r>
                      <a:r>
                        <a:rPr lang="pt-PT" sz="900" dirty="0" err="1">
                          <a:effectLst/>
                          <a:latin typeface="Arial Narrow" panose="020B0606020202030204" pitchFamily="34" charset="0"/>
                        </a:rPr>
                        <a:t>efavirenz</a:t>
                      </a:r>
                      <a:r>
                        <a:rPr lang="pt-PT" sz="900" dirty="0">
                          <a:effectLst/>
                          <a:latin typeface="Arial Narrow" panose="020B0606020202030204" pitchFamily="34" charset="0"/>
                        </a:rPr>
                        <a:t>, </a:t>
                      </a:r>
                      <a:r>
                        <a:rPr lang="pt-PT" sz="900" dirty="0" err="1">
                          <a:effectLst/>
                          <a:latin typeface="Arial Narrow" panose="020B0606020202030204" pitchFamily="34" charset="0"/>
                        </a:rPr>
                        <a:t>maraviroc</a:t>
                      </a:r>
                      <a:r>
                        <a:rPr lang="pt-PT" sz="900" dirty="0">
                          <a:effectLst/>
                          <a:latin typeface="Arial Narrow" panose="020B0606020202030204" pitchFamily="34" charset="0"/>
                        </a:rPr>
                        <a:t>, </a:t>
                      </a:r>
                      <a:r>
                        <a:rPr lang="pt-PT" sz="900" dirty="0" err="1">
                          <a:effectLst/>
                          <a:latin typeface="Arial Narrow" panose="020B0606020202030204" pitchFamily="34" charset="0"/>
                        </a:rPr>
                        <a:t>nevirapina</a:t>
                      </a:r>
                      <a:r>
                        <a:rPr lang="pt-PT" sz="900" dirty="0">
                          <a:effectLst/>
                          <a:latin typeface="Arial Narrow" panose="020B0606020202030204" pitchFamily="34" charset="0"/>
                        </a:rPr>
                        <a:t>, </a:t>
                      </a:r>
                      <a:r>
                        <a:rPr lang="pt-PT" sz="900" dirty="0" err="1">
                          <a:effectLst/>
                          <a:latin typeface="Arial Narrow" panose="020B0606020202030204" pitchFamily="34" charset="0"/>
                        </a:rPr>
                        <a:t>rilpivirina</a:t>
                      </a:r>
                      <a:r>
                        <a:rPr lang="pt-PT" sz="900" dirty="0">
                          <a:effectLst/>
                          <a:latin typeface="Arial Narrow" panose="020B0606020202030204" pitchFamily="34" charset="0"/>
                        </a:rPr>
                        <a:t>, </a:t>
                      </a:r>
                      <a:r>
                        <a:rPr lang="pt-PT" sz="900" dirty="0" err="1">
                          <a:effectLst/>
                          <a:latin typeface="Arial Narrow" panose="020B0606020202030204" pitchFamily="34" charset="0"/>
                        </a:rPr>
                        <a:t>raltegravir</a:t>
                      </a:r>
                      <a:endParaRPr lang="en-GB" sz="12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82481543"/>
                  </a:ext>
                </a:extLst>
              </a:tr>
            </a:tbl>
          </a:graphicData>
        </a:graphic>
      </p:graphicFrame>
      <p:sp>
        <p:nvSpPr>
          <p:cNvPr id="10" name="TextBox 9"/>
          <p:cNvSpPr txBox="1"/>
          <p:nvPr/>
        </p:nvSpPr>
        <p:spPr>
          <a:xfrm>
            <a:off x="266197" y="1921830"/>
            <a:ext cx="11816694"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População pediátrica (idade &lt;12 anos ou peso corporal &lt;35 kg):</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existem dados disponíveis.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Idosos: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renal: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em adultos ou adolescentes (≥12 anos e peso corporal ≥ 35 kg) com uma depuração da creatinina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30 ml/min.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descontinuado em doentes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que diminui para valores inferiores a 30 ml/min durante o tratamento. Não é necessário um ajuste posológico em adultos com doença renal terminal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&lt; 15 ml/min) sujeitos a hemodiálise crónica. No entanto,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geralmente evitado, mas pode ser utilizado nestes doentes, caso se considere que os potenciais benefícios superem os potenciais riscos. Nos dias de hemodiálise,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administrado após a conclusão do tratamento de hemodiálise.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15 ml/min e &lt; 30 ml/min, ou &lt; 15 ml/min que não estejam sujeitos a hemodiálise crónica, uma vez que a segurança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foi estabelecida nestas populações.</a:t>
            </a: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disponíveis para fazer recomendações de dose em crianças com menos de 18 anos com doença renal terminal.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hepático: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Modo de administração: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Via oral, uma vez por dia, com ou sem alimentos. Devido ao sabor amargo, é recomendado que o comprimido não seja mastigado ou esmagado. No caso de doentes que não sejam capazes de engolir o comprimido inteiro, é possível dividir o comprimido ao meio, ingerindo as duas metades uma após a outra, garantindo que é tomada de imediato a dose completa.</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Contraindicações: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Hipersensibilidade às substâncias ativas ou a qualquer dos excipientes.</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Advertências e precauções especiais de utilização: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segurança e eficácia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1 e pelo VHC não foram estabelecidas. 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é ativo contra o vírus da hepatite B (VHB). A descontinuação do tratamento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pelo VHB pode estar associada a exacerbações agudas graves de hepatite. Considerar a paragem ou interrupção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dos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nucleótidos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podem, num grau variável, ter um impacto na função mitocondrial. Existem notificações de disfunção mitocondrial em lactentes VIH negativos, expostos </a:t>
            </a:r>
            <a:r>
              <a:rPr kumimoji="0" lang="pt-PT" sz="10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utero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e/ou após o nascimento a análogos dos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Qualquer sintoma de inflamação deve ser avaliado e, quando necessário, instituído o tratamento.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contendo a mutação K65R previamente tratados com antirretrovirais. Poderá ocorrer falência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virológica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emergência de resistência no caso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ser administrado com um terceiro análogo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Os doentes em tratamento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outra terapêutica antirretroviral (TA)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com medicamentos que contêm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se pode excluir um risco potencial de nefrotoxicidade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Recomenda-se avaliação da função renal em todos os doentes antes ou aquando do início do tratamento, bem como monitorização durante o tratamento. Em caso de diminuição clinicamente significativa da função renal ou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considerar descontinuação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utilizado durante a gravidez apenas se o benefício potencial justificar o risco potencial para o feto. Não existem dados sobre a fertilidade com a utilização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no ser humano.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contém menos do que 1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mmol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(23 mg) de sódio por comprimido, ou seja, é praticamente “isento de sódio”.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Interações medicamentosas e outras formas de interação</a:t>
            </a:r>
            <a:r>
              <a:rPr kumimoji="0" lang="pt-PT" sz="1000" b="0"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administrado com medicamentos contendo</a:t>
            </a:r>
            <a:r>
              <a:rPr kumimoji="0" lang="pt-PT"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disoproxil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lamivudina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adefovir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dipivoxil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coadministração com os seguintes medicamentos não é recomendada: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rifabutina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rifampicina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rifapentina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boceprevir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tipranavir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ritonavir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inibidores da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protease</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(excepto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atazanavir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lopinavir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darunavir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oxcarbazepina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fenobarbital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fenitoína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carbamazepina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hipericão. Consultar o RCM para informação sobre interações entre os componentes individuais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outros medicamentos.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Efeitos indesejáveis: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avaliação das reações adversas (RA) baseia-se em dados de segurança de todos os estudos de Fase 2 e 3 realizados com medicamentos contendo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muito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náuseas.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sonhos anormais, cefaleias, tonturas, diarreia, vómitos, dor abdominal, flatulência, erupção cutânea e fadiga.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pouco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anemia,</a:t>
            </a:r>
            <a:r>
              <a:rPr kumimoji="0" lang="pt-PT" sz="1000" b="0" i="0" u="none" strike="noStrike" kern="1200" cap="none" spc="-10" normalizeH="0" baseline="30000" noProof="0" dirty="0">
                <a:ln>
                  <a:noFill/>
                </a:ln>
                <a:solidFill>
                  <a:prstClr val="black"/>
                </a:solidFill>
                <a:effectLst/>
                <a:uLnTx/>
                <a:uFillTx/>
                <a:latin typeface="Arial Narrow" panose="020B0606020202030204" pitchFamily="34" charset="0"/>
                <a:ea typeface="Arial Unicode MS"/>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dispepsia,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Arial Unicode MS"/>
                <a:cs typeface="+mn-cs"/>
              </a:rPr>
              <a:t>angioedema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urticária, prurido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Arial Unicode MS"/>
                <a:cs typeface="+mn-cs"/>
              </a:rPr>
              <a:t>artralgia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Pode ocorrer o aumento do colesterol total, LDL e HDL e triglicéridos. Para mais informação, consultar o RCM completo disponível em: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hlinkClick r:id="rId2"/>
              </a:rPr>
              <a:t>https://www.ema.europa.eu/en/medicines/human/EPAR/descovy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Data de aprovação do texto do RCM: fevereiro 2023.</a:t>
            </a: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p:txBody>
      </p:sp>
      <p:sp>
        <p:nvSpPr>
          <p:cNvPr id="6" name="TextBox 5">
            <a:extLst>
              <a:ext uri="{FF2B5EF4-FFF2-40B4-BE49-F238E27FC236}">
                <a16:creationId xmlns:a16="http://schemas.microsoft.com/office/drawing/2014/main" id="{23B134AD-918A-452C-A1C8-06CC7B9F45F2}"/>
              </a:ext>
            </a:extLst>
          </p:cNvPr>
          <p:cNvSpPr txBox="1"/>
          <p:nvPr/>
        </p:nvSpPr>
        <p:spPr>
          <a:xfrm>
            <a:off x="262345" y="5824327"/>
            <a:ext cx="119671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33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71" y="-34836"/>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TRUVADA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38746" y="213576"/>
            <a:ext cx="11731925" cy="4580624"/>
          </a:xfrm>
        </p:spPr>
        <p:txBody>
          <a:bodyPr>
            <a:noAutofit/>
          </a:bodyPr>
          <a:lstStyle/>
          <a:p>
            <a:pPr algn="just"/>
            <a:r>
              <a:rPr lang="pt-PT" sz="900" b="1" dirty="0">
                <a:effectLst/>
                <a:latin typeface="Times New Roman" panose="02020603050405020304" pitchFamily="18" charset="0"/>
                <a:ea typeface="Times New Roman" panose="02020603050405020304" pitchFamily="18" charset="0"/>
              </a:rPr>
              <a:t>NOME DO MEDICAMENTO E FORMA FARMACÊUTICA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200 mg/245 mg comprimidos revestidos por película. </a:t>
            </a:r>
            <a:r>
              <a:rPr lang="pt-PT" sz="900" b="1" dirty="0">
                <a:effectLst/>
                <a:latin typeface="Times New Roman" panose="02020603050405020304" pitchFamily="18" charset="0"/>
                <a:ea typeface="Times New Roman" panose="02020603050405020304" pitchFamily="18" charset="0"/>
              </a:rPr>
              <a:t>COMPOSIÇÃO QUALITATIVA E QUANTITATIVA</a:t>
            </a:r>
            <a:r>
              <a:rPr lang="pt-PT" sz="900" dirty="0">
                <a:effectLst/>
                <a:latin typeface="Times New Roman" panose="02020603050405020304" pitchFamily="18" charset="0"/>
                <a:ea typeface="Times New Roman" panose="02020603050405020304" pitchFamily="18" charset="0"/>
              </a:rPr>
              <a:t>: Cada comprimido revestido por película contém 200 mg de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e 245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(TD) [equivalente a 300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(TDF) ou 136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e contém 91 mg de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a:t>
            </a:r>
            <a:r>
              <a:rPr lang="pt-PT" sz="900" b="1" cap="all" dirty="0">
                <a:effectLst/>
                <a:latin typeface="Times New Roman" panose="02020603050405020304" pitchFamily="18" charset="0"/>
                <a:ea typeface="Times New Roman" panose="02020603050405020304" pitchFamily="18" charset="0"/>
              </a:rPr>
              <a:t>Indicações terapêuticas</a:t>
            </a:r>
            <a:r>
              <a:rPr lang="pt-PT" sz="900" dirty="0">
                <a:effectLst/>
                <a:latin typeface="Times New Roman" panose="02020603050405020304" pitchFamily="18" charset="0"/>
                <a:ea typeface="Times New Roman" panose="02020603050405020304" pitchFamily="18" charset="0"/>
              </a:rPr>
              <a:t>: Está indicado em terapêutica de associação de antirretrovirais para o tratamento de adultos infetados por VIH-1 e adolescentes infetados por VIH-1 com resistência aos </a:t>
            </a:r>
            <a:r>
              <a:rPr lang="pt-PT" sz="900" dirty="0" err="1">
                <a:effectLst/>
                <a:latin typeface="Times New Roman" panose="02020603050405020304" pitchFamily="18" charset="0"/>
                <a:ea typeface="Times New Roman" panose="02020603050405020304" pitchFamily="18" charset="0"/>
              </a:rPr>
              <a:t>NRTIs</a:t>
            </a:r>
            <a:r>
              <a:rPr lang="pt-PT" sz="900" dirty="0">
                <a:effectLst/>
                <a:latin typeface="Times New Roman" panose="02020603050405020304" pitchFamily="18" charset="0"/>
                <a:ea typeface="Times New Roman" panose="02020603050405020304" pitchFamily="18" charset="0"/>
              </a:rPr>
              <a:t> ou toxicidades que impossibilitem o uso de agentes de primeira linha. Está também indicado em associação com práticas de sexo seguro como profilaxia pré-exposição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reduzir o risco de aquisição da infeção por VIH-1 por via sexual em adultos e adolescentes de elevado risco. </a:t>
            </a:r>
            <a:r>
              <a:rPr lang="pt-PT" sz="900" b="1" dirty="0">
                <a:effectLst/>
                <a:latin typeface="Times New Roman" panose="02020603050405020304" pitchFamily="18" charset="0"/>
                <a:ea typeface="Times New Roman" panose="02020603050405020304" pitchFamily="18" charset="0"/>
              </a:rPr>
              <a:t>P</a:t>
            </a:r>
            <a:r>
              <a:rPr lang="pt-PT" sz="900" b="1" cap="all" dirty="0">
                <a:effectLst/>
                <a:latin typeface="Times New Roman" panose="02020603050405020304" pitchFamily="18" charset="0"/>
                <a:ea typeface="Times New Roman" panose="02020603050405020304" pitchFamily="18" charset="0"/>
              </a:rPr>
              <a:t>osologia e modo de administração:</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Tratamento da infeção em</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adultos e adolescentes com idade ≥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Prevenção da infeção em adultos e adolescentes com idade igual ou superior a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Modo de administração:</a:t>
            </a:r>
            <a:r>
              <a:rPr lang="pt-PT" sz="900" dirty="0">
                <a:effectLst/>
                <a:latin typeface="Times New Roman" panose="02020603050405020304" pitchFamily="18" charset="0"/>
                <a:ea typeface="Times New Roman" panose="02020603050405020304" pitchFamily="18" charset="0"/>
              </a:rPr>
              <a:t> Por via oral, preferencialmente com alimentos. </a:t>
            </a:r>
            <a:r>
              <a:rPr lang="pt-PT" sz="900" u="sng" dirty="0">
                <a:effectLst/>
                <a:latin typeface="Times New Roman" panose="02020603050405020304" pitchFamily="18" charset="0"/>
                <a:ea typeface="Times New Roman" panose="02020603050405020304" pitchFamily="18" charset="0"/>
              </a:rPr>
              <a:t>Adultos com compromisso renal</a:t>
            </a:r>
            <a:r>
              <a:rPr lang="pt-PT" sz="900" dirty="0">
                <a:effectLst/>
                <a:latin typeface="Times New Roman" panose="02020603050405020304" pitchFamily="18" charset="0"/>
                <a:ea typeface="Times New Roman" panose="02020603050405020304" pitchFamily="18" charset="0"/>
              </a:rPr>
              <a:t>: só deve ser utilizado em indivíduos com depuração da creatinina (</a:t>
            </a:r>
            <a:r>
              <a:rPr lang="pt-PT" sz="900" dirty="0" err="1">
                <a:effectLst/>
                <a:latin typeface="Times New Roman" panose="02020603050405020304" pitchFamily="18" charset="0"/>
                <a:ea typeface="Times New Roman" panose="02020603050405020304" pitchFamily="18" charset="0"/>
              </a:rPr>
              <a:t>ClCr</a:t>
            </a:r>
            <a:r>
              <a:rPr lang="pt-PT" sz="900" dirty="0">
                <a:effectLst/>
                <a:latin typeface="Times New Roman" panose="02020603050405020304" pitchFamily="18" charset="0"/>
                <a:ea typeface="Times New Roman" panose="02020603050405020304" pitchFamily="18" charset="0"/>
              </a:rPr>
              <a:t>) &lt;80 ml/min se os benefícios potenciais superarem os riscos potenciais. Consultar o RCM para ajustes de dose em doentes com compromisso renal. </a:t>
            </a:r>
            <a:r>
              <a:rPr lang="pt-PT" sz="900" u="sng" dirty="0">
                <a:effectLst/>
                <a:latin typeface="Times New Roman" panose="02020603050405020304" pitchFamily="18" charset="0"/>
                <a:ea typeface="Times New Roman" panose="02020603050405020304" pitchFamily="18" charset="0"/>
              </a:rPr>
              <a:t>Indivíduos pediátricos com compromisso renal:</a:t>
            </a:r>
            <a:r>
              <a:rPr lang="pt-PT" sz="900" dirty="0">
                <a:effectLst/>
                <a:latin typeface="Times New Roman" panose="02020603050405020304" pitchFamily="18" charset="0"/>
                <a:ea typeface="Times New Roman" panose="02020603050405020304" pitchFamily="18" charset="0"/>
              </a:rPr>
              <a:t> utilização não recomendada em indivíduos com idade inferior a 18 anos e compromisso renal. </a:t>
            </a:r>
            <a:r>
              <a:rPr lang="pt-PT" sz="900" u="sng" dirty="0">
                <a:effectLst/>
                <a:latin typeface="Times New Roman" panose="02020603050405020304" pitchFamily="18" charset="0"/>
                <a:ea typeface="Times New Roman" panose="02020603050405020304" pitchFamily="18" charset="0"/>
              </a:rPr>
              <a:t>População pediátrica</a:t>
            </a:r>
            <a:r>
              <a:rPr lang="pt-PT" sz="900" dirty="0">
                <a:effectLst/>
                <a:latin typeface="Times New Roman" panose="02020603050405020304" pitchFamily="18" charset="0"/>
                <a:ea typeface="Times New Roman" panose="02020603050405020304" pitchFamily="18" charset="0"/>
              </a:rPr>
              <a:t>: A segurança e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crianças com idade inferior a 12 anos de idade não foram estabelecidas. </a:t>
            </a:r>
            <a:r>
              <a:rPr lang="pt-PT" sz="900" u="sng"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não é necessário um ajuste posológico. </a:t>
            </a:r>
            <a:r>
              <a:rPr lang="pt-PT" sz="900" b="1" cap="all" dirty="0">
                <a:effectLst/>
                <a:latin typeface="Times New Roman" panose="02020603050405020304" pitchFamily="18" charset="0"/>
                <a:ea typeface="Times New Roman" panose="02020603050405020304" pitchFamily="18" charset="0"/>
              </a:rPr>
              <a:t>Contraindicações</a:t>
            </a:r>
            <a:r>
              <a:rPr lang="pt-PT" sz="900" dirty="0">
                <a:effectLst/>
                <a:latin typeface="Times New Roman" panose="02020603050405020304" pitchFamily="18" charset="0"/>
                <a:ea typeface="Times New Roman" panose="02020603050405020304" pitchFamily="18" charset="0"/>
              </a:rPr>
              <a:t>: Hipersensibilidade às substâncias ativas ou a qualquer um dos excipientes e utilização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indivíduos com estatuto serológico para o VIH-1 desconhecido ou positivo. </a:t>
            </a:r>
            <a:r>
              <a:rPr lang="pt-PT" sz="900" b="1" cap="all" dirty="0">
                <a:effectLst/>
                <a:latin typeface="Times New Roman" panose="02020603050405020304" pitchFamily="18" charset="0"/>
                <a:ea typeface="Times New Roman" panose="02020603050405020304" pitchFamily="18" charset="0"/>
              </a:rPr>
              <a:t>Advertências e precauções especiais de utilização</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evitado em doentes previamente tratados com antirretrovirais que apresentem estirpes do VIH 1 com a mutação K65R.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como parte de uma estratégia global para prevenção da infeção por VIH‑1, incluindo a utilização de outras medidas de prevenção contra o VIH‑1 (p. ex., uso consistente e correto de preservativo, conhecimento do estatuto serológico para o VIH‑1, testes regulares para outras infeções sexualmente transmissíveis).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redução do risco de aquisição do VIH‑1 em indivíduos cujo estatuto serológico para o VIH seja negativo. O estatuto serológico negativo para o VIH do indivíduo deve ser reconfirmado a intervalos regulares (por exemplo, pelo menos, a cada 3 meses), utilizando um teste combinado de antigénio/anticorpo enquanto decorrer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mais informações consultar o RCM. Os indivíduos não infetados por VIH‑1 devem ser aconselhados a cumprir rigorosamente o esquema posológico recomendado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Doentes infetados pelo vírus da hepatite B ou C</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doentes com infeção por VHB ou VHC não foram estabelecidas.</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 descontinuação do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doentes infetados por VHB pode estar associada a exacerbações agudas graves de hepatite. Ver RCM. </a:t>
            </a:r>
            <a:r>
              <a:rPr lang="pt-PT" sz="900" i="1" dirty="0">
                <a:effectLst/>
                <a:latin typeface="Times New Roman" panose="02020603050405020304" pitchFamily="18" charset="0"/>
                <a:ea typeface="Times New Roman" panose="02020603050405020304" pitchFamily="18" charset="0"/>
              </a:rPr>
              <a:t>Doença hepática</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foram estabelecidas em doentes com doenças hepáticas significativas subjacentes.</a:t>
            </a:r>
            <a:r>
              <a:rPr lang="pt-PT" sz="12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Efeitos renais em adultos</a:t>
            </a:r>
            <a:r>
              <a:rPr lang="pt-PT" sz="900" dirty="0">
                <a:effectLst/>
                <a:latin typeface="Times New Roman" panose="02020603050405020304" pitchFamily="18" charset="0"/>
                <a:ea typeface="Times New Roman" panose="02020603050405020304" pitchFamily="18" charset="0"/>
              </a:rPr>
              <a:t>:</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Antes de iniciar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o tratamento da infeção por VIH‑1 ou como profilaxia pré-exposição, recomenda-se que a depuração da creatinina seja calculada em todos os indivíduos. Ver RCM para mais informações sobre Efeitos Renais. </a:t>
            </a:r>
            <a:r>
              <a:rPr lang="pt-PT" sz="900" i="1" dirty="0">
                <a:effectLst/>
                <a:latin typeface="Times New Roman" panose="02020603050405020304" pitchFamily="18" charset="0"/>
                <a:ea typeface="Times New Roman" panose="02020603050405020304" pitchFamily="18" charset="0"/>
              </a:rPr>
              <a:t>Efeitos ósseos em adultos</a:t>
            </a:r>
            <a:r>
              <a:rPr lang="pt-PT" sz="900" dirty="0">
                <a:effectLst/>
                <a:latin typeface="Times New Roman" panose="02020603050405020304" pitchFamily="18" charset="0"/>
                <a:ea typeface="Times New Roman" panose="02020603050405020304" pitchFamily="18" charset="0"/>
              </a:rPr>
              <a:t>: As anomalias ósseas, tais como osteomalacia, que podem manifestar-se como dor óssea persistente ou agravada e que podem contribuir infrequentemente para fraturas, podem ser associadas 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induzida por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também pode causar uma diminuição na densidade mineral óssea. Se se suspeitar de anomalias ósseas, ou caso estas sejam detetadas, deve recorrer-se a consulta apropriada. Ver RCM. </a:t>
            </a:r>
            <a:r>
              <a:rPr lang="pt-PT" sz="900" i="1" dirty="0">
                <a:effectLst/>
                <a:latin typeface="Times New Roman" panose="02020603050405020304" pitchFamily="18" charset="0"/>
                <a:ea typeface="Times New Roman" panose="02020603050405020304" pitchFamily="18" charset="0"/>
              </a:rPr>
              <a:t>Efeitos renais e ósseos na população pediátrica:</a:t>
            </a:r>
            <a:r>
              <a:rPr lang="pt-PT" sz="900" dirty="0">
                <a:effectLst/>
                <a:latin typeface="Times New Roman" panose="02020603050405020304" pitchFamily="18" charset="0"/>
                <a:ea typeface="Times New Roman" panose="02020603050405020304" pitchFamily="18" charset="0"/>
              </a:rPr>
              <a:t> Existem incertezas associadas aos efeitos a longo prazo da toxicidade óssea e renal do TD</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durante o tratamento da infeção por VIH-1e aos efeitos renais e ósseos a longo prazo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quando usado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adolescentes não infetados A reversibilidade da toxicidade renal não pode ser completamente verificada. Por conseguinte, recomenda-se uma abordagem multidisciplinar para ponderar adequadamente, caso a caso, o equilíbrio benefício/risco do tratamento da infeção por VIH-1 ou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decidir acerca da monitorização apropriada durante o tratamento (incluindo a decisão de suspender o tratamento) e considerar a necessidade de suplementação. Ao usar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é necessário reavaliar os indivíduos em cada consulta para verificar se continuam a apresentar elevado risco de infeção por VIH-1. Ver RCM sobre recomendações de monitorização e controlo renal. Se se detetar ou suspeitar de anomalias ósseas, deve recorrer-se a consulta com um endocrinologista e/ou nefrologista. </a:t>
            </a:r>
            <a:r>
              <a:rPr lang="pt-PT" sz="900" i="1" dirty="0">
                <a:effectLst/>
                <a:latin typeface="Times New Roman" panose="02020603050405020304" pitchFamily="18" charset="0"/>
                <a:ea typeface="Times New Roman" panose="02020603050405020304" pitchFamily="18" charset="0"/>
              </a:rPr>
              <a:t>Peso e parâmetros metabólicos</a:t>
            </a:r>
            <a:r>
              <a:rPr lang="pt-PT" sz="900" dirty="0">
                <a:effectLst/>
                <a:latin typeface="Times New Roman" panose="02020603050405020304" pitchFamily="18" charset="0"/>
                <a:ea typeface="Times New Roman" panose="02020603050405020304" pitchFamily="18" charset="0"/>
              </a:rPr>
              <a:t>: Durante a terapêutica antirretroviral pode ocorrer um aumento do peso e dos níveis de lípidos e glucose no sangue. </a:t>
            </a:r>
            <a:r>
              <a:rPr lang="pt-PT" sz="900" i="1" dirty="0">
                <a:effectLst/>
                <a:latin typeface="Times New Roman" panose="02020603050405020304" pitchFamily="18" charset="0"/>
                <a:ea typeface="Times New Roman" panose="02020603050405020304" pitchFamily="18" charset="0"/>
              </a:rPr>
              <a:t>Disfunção mitocondrial após exposição in útero</a:t>
            </a:r>
            <a:r>
              <a:rPr lang="pt-PT" sz="900" dirty="0">
                <a:effectLst/>
                <a:latin typeface="Times New Roman" panose="02020603050405020304" pitchFamily="18" charset="0"/>
                <a:ea typeface="Times New Roman" panose="02020603050405020304" pitchFamily="18" charset="0"/>
              </a:rPr>
              <a:t>: os análogos dos nucleosídeos e nucleótidos podem, num grau variável, ter um impacto na função mitocondrial, o qual é mais pronunciado com a </a:t>
            </a:r>
            <a:r>
              <a:rPr lang="pt-PT" sz="900" dirty="0" err="1">
                <a:effectLst/>
                <a:latin typeface="Times New Roman" panose="02020603050405020304" pitchFamily="18" charset="0"/>
                <a:ea typeface="Times New Roman" panose="02020603050405020304" pitchFamily="18" charset="0"/>
              </a:rPr>
              <a:t>estavudina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e </a:t>
            </a:r>
            <a:r>
              <a:rPr lang="pt-PT" sz="900" dirty="0" err="1">
                <a:effectLst/>
                <a:latin typeface="Times New Roman" panose="02020603050405020304" pitchFamily="18" charset="0"/>
                <a:ea typeface="Times New Roman" panose="02020603050405020304" pitchFamily="18" charset="0"/>
              </a:rPr>
              <a:t>zidovudina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Síndrome de Reativação Imunológica</a:t>
            </a:r>
            <a:r>
              <a:rPr lang="pt-PT" sz="900" dirty="0">
                <a:effectLst/>
                <a:latin typeface="Times New Roman" panose="02020603050405020304" pitchFamily="18" charset="0"/>
                <a:ea typeface="Times New Roman" panose="02020603050405020304" pitchFamily="18" charset="0"/>
              </a:rPr>
              <a:t>: Em doentes infetados por VIH com deficiência imunológica grave à data da instituição da TARC, pode ocorrer uma reação inflamatória a infeções oportunistas assintomáticas ou residuais e causar várias situações clínicas graves, ou o agravamento dos sintomas. </a:t>
            </a:r>
            <a:r>
              <a:rPr lang="pt-PT" sz="900" i="1" dirty="0">
                <a:effectLst/>
                <a:latin typeface="Times New Roman" panose="02020603050405020304" pitchFamily="18" charset="0"/>
                <a:ea typeface="Times New Roman" panose="02020603050405020304" pitchFamily="18" charset="0"/>
              </a:rPr>
              <a:t>Doenças autoimunes</a:t>
            </a:r>
            <a:r>
              <a:rPr lang="pt-PT" sz="900" dirty="0">
                <a:effectLst/>
                <a:latin typeface="Times New Roman" panose="02020603050405020304" pitchFamily="18" charset="0"/>
                <a:ea typeface="Times New Roman" panose="02020603050405020304" pitchFamily="18" charset="0"/>
              </a:rPr>
              <a:t> (tal como a Doença de Graves e a hepatite autoimune), também têm sido descritas como tendo ocorrido no contexto de reativação imunitária. </a:t>
            </a:r>
            <a:r>
              <a:rPr lang="pt-PT" sz="900" i="1" dirty="0">
                <a:effectLst/>
                <a:latin typeface="Times New Roman" panose="02020603050405020304" pitchFamily="18" charset="0"/>
                <a:ea typeface="Times New Roman" panose="02020603050405020304" pitchFamily="18" charset="0"/>
              </a:rPr>
              <a:t>Infeções oportunistas</a:t>
            </a:r>
            <a:r>
              <a:rPr lang="pt-PT" sz="900" dirty="0">
                <a:effectLst/>
                <a:latin typeface="Times New Roman" panose="02020603050405020304" pitchFamily="18" charset="0"/>
                <a:ea typeface="Times New Roman" panose="02020603050405020304" pitchFamily="18" charset="0"/>
              </a:rPr>
              <a:t>: os doentes infetados por VIH‑1 em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ou qualquer outra terapêutica antirretroviral podem continuar a desenvolver infeções oportunistas e outras complicações da infeção por VIH devendo permanecer sob observação clínica cuidadosa de médicos com experiência no tratamento de doentes com doenças associadas ao VIH. </a:t>
            </a:r>
            <a:r>
              <a:rPr lang="pt-PT" sz="900" i="1" dirty="0">
                <a:effectLst/>
                <a:latin typeface="Times New Roman" panose="02020603050405020304" pitchFamily="18" charset="0"/>
                <a:ea typeface="Times New Roman" panose="02020603050405020304" pitchFamily="18" charset="0"/>
              </a:rPr>
              <a:t>Osteonecrose</a:t>
            </a:r>
            <a:r>
              <a:rPr lang="pt-PT" sz="900" dirty="0">
                <a:effectLst/>
                <a:latin typeface="Times New Roman" panose="02020603050405020304" pitchFamily="18" charset="0"/>
                <a:ea typeface="Times New Roman" panose="02020603050405020304" pitchFamily="18" charset="0"/>
              </a:rPr>
              <a:t>: Os doentes devem ser instruídos a procurar aconselhamento médico caso sintam mal-estar e dor articular, rigidez articular ou dificuldade de movimentos. </a:t>
            </a:r>
            <a:r>
              <a:rPr lang="pt-PT" sz="900" i="1" dirty="0">
                <a:effectLst/>
                <a:latin typeface="Times New Roman" panose="02020603050405020304" pitchFamily="18" charset="0"/>
                <a:ea typeface="Times New Roman" panose="02020603050405020304" pitchFamily="18" charset="0"/>
              </a:rPr>
              <a:t>Coadministração com outros medicamentos</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Se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for coadministrado com um AINE, a função renal deve ser devidamente monitorizada. Em doentes infetados por VIH‑1 com fatores de risco renal, a coadministração de TD com um inibidor da </a:t>
            </a:r>
            <a:r>
              <a:rPr lang="pt-PT" sz="900" dirty="0" err="1">
                <a:effectLst/>
                <a:latin typeface="Times New Roman" panose="02020603050405020304" pitchFamily="18" charset="0"/>
                <a:ea typeface="Times New Roman" panose="02020603050405020304" pitchFamily="18" charset="0"/>
              </a:rPr>
              <a:t>protease</a:t>
            </a:r>
            <a:r>
              <a:rPr lang="pt-PT" sz="900" dirty="0">
                <a:effectLst/>
                <a:latin typeface="Times New Roman" panose="02020603050405020304" pitchFamily="18" charset="0"/>
                <a:ea typeface="Times New Roman" panose="02020603050405020304" pitchFamily="18" charset="0"/>
              </a:rPr>
              <a:t> potenciado deve ser cuidadosamente avaliada.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deve ser administrado concomitantemente com outros medicamentos que contêm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com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com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segurança de TD quando coadministrado com </a:t>
            </a:r>
            <a:r>
              <a:rPr lang="pt-PT" sz="900" dirty="0" err="1">
                <a:effectLst/>
                <a:latin typeface="Times New Roman" panose="02020603050405020304" pitchFamily="18" charset="0"/>
                <a:ea typeface="Times New Roman" panose="02020603050405020304" pitchFamily="18" charset="0"/>
              </a:rPr>
              <a:t>ledipasvir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e um potenciador farmacocinético não foi estabelecida. Para mais informações ver RCM. </a:t>
            </a:r>
            <a:r>
              <a:rPr lang="pt-PT" sz="900" i="1"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indivíduos idosos deve ser efetuada com precaução. </a:t>
            </a:r>
            <a:r>
              <a:rPr lang="pt-PT" sz="900" i="1" dirty="0">
                <a:effectLst/>
                <a:latin typeface="Times New Roman" panose="02020603050405020304" pitchFamily="18" charset="0"/>
                <a:ea typeface="Times New Roman" panose="02020603050405020304" pitchFamily="18" charset="0"/>
              </a:rPr>
              <a:t>Excipientes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contém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Doentes com problemas hereditários raros de intolerância à galactose, deficiência em </a:t>
            </a:r>
            <a:r>
              <a:rPr lang="pt-PT" sz="900" dirty="0" err="1">
                <a:effectLst/>
                <a:latin typeface="Times New Roman" panose="02020603050405020304" pitchFamily="18" charset="0"/>
                <a:ea typeface="Times New Roman" panose="02020603050405020304" pitchFamily="18" charset="0"/>
              </a:rPr>
              <a:t>lactase</a:t>
            </a:r>
            <a:r>
              <a:rPr lang="pt-PT" sz="900" dirty="0">
                <a:effectLst/>
                <a:latin typeface="Times New Roman" panose="02020603050405020304" pitchFamily="18" charset="0"/>
                <a:ea typeface="Times New Roman" panose="02020603050405020304" pitchFamily="18" charset="0"/>
              </a:rPr>
              <a:t> de </a:t>
            </a:r>
            <a:r>
              <a:rPr lang="pt-PT" sz="900" dirty="0" err="1">
                <a:effectLst/>
                <a:latin typeface="Times New Roman" panose="02020603050405020304" pitchFamily="18" charset="0"/>
                <a:ea typeface="Times New Roman" panose="02020603050405020304" pitchFamily="18" charset="0"/>
              </a:rPr>
              <a:t>Lapp</a:t>
            </a:r>
            <a:r>
              <a:rPr lang="pt-PT" sz="900" dirty="0">
                <a:effectLst/>
                <a:latin typeface="Times New Roman" panose="02020603050405020304" pitchFamily="18" charset="0"/>
                <a:ea typeface="Times New Roman" panose="02020603050405020304" pitchFamily="18" charset="0"/>
              </a:rPr>
              <a:t>, ou má absorção de glucose galactose não devem tomar este medicamento. Este medicamento contém menos do que 1 </a:t>
            </a:r>
            <a:r>
              <a:rPr lang="pt-PT" sz="900" dirty="0" err="1">
                <a:effectLst/>
                <a:latin typeface="Times New Roman" panose="02020603050405020304" pitchFamily="18" charset="0"/>
                <a:ea typeface="Times New Roman" panose="02020603050405020304" pitchFamily="18" charset="0"/>
              </a:rPr>
              <a:t>mmol</a:t>
            </a:r>
            <a:r>
              <a:rPr lang="pt-PT" sz="9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900" b="1" cap="all" dirty="0">
                <a:effectLst/>
                <a:latin typeface="Times New Roman" panose="02020603050405020304" pitchFamily="18" charset="0"/>
                <a:ea typeface="Times New Roman" panose="02020603050405020304" pitchFamily="18" charset="0"/>
              </a:rPr>
              <a:t>Interações medicamentosas e outras formas de interação: </a:t>
            </a:r>
            <a:r>
              <a:rPr lang="pt-PT" sz="900" dirty="0">
                <a:effectLst/>
                <a:latin typeface="Times New Roman" panose="02020603050405020304" pitchFamily="18" charset="0"/>
                <a:ea typeface="Times New Roman" panose="02020603050405020304" pitchFamily="18" charset="0"/>
              </a:rPr>
              <a:t>Os estudos de interação só foram realizados em adultos. O potencial para interações mediadas pelo CYP450 com outros medicamentos é baixo. </a:t>
            </a:r>
            <a:r>
              <a:rPr lang="pt-PT" sz="900" i="1" dirty="0">
                <a:effectLst/>
                <a:latin typeface="Times New Roman" panose="02020603050405020304" pitchFamily="18" charset="0"/>
                <a:ea typeface="Times New Roman" panose="02020603050405020304" pitchFamily="18" charset="0"/>
              </a:rPr>
              <a:t>Utilização concomitante não recomendada: </a:t>
            </a:r>
            <a:r>
              <a:rPr lang="pt-PT" sz="900" dirty="0">
                <a:effectLst/>
                <a:latin typeface="Times New Roman" panose="02020603050405020304" pitchFamily="18" charset="0"/>
                <a:ea typeface="Times New Roman" panose="02020603050405020304" pitchFamily="18" charset="0"/>
              </a:rPr>
              <a:t>medicamentos que contenham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tais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a:t>
            </a:r>
            <a:r>
              <a:rPr lang="pt-PT" sz="900" i="1" dirty="0">
                <a:effectLst/>
                <a:latin typeface="Times New Roman" panose="02020603050405020304" pitchFamily="18" charset="0"/>
                <a:ea typeface="Times New Roman" panose="02020603050405020304" pitchFamily="18" charset="0"/>
              </a:rPr>
              <a:t>Outras interações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atazanavir</a:t>
            </a:r>
            <a:r>
              <a:rPr lang="pt-PT" sz="900" dirty="0">
                <a:effectLst/>
                <a:latin typeface="Times New Roman" panose="02020603050405020304" pitchFamily="18" charset="0"/>
                <a:ea typeface="Times New Roman" panose="02020603050405020304" pitchFamily="18" charset="0"/>
              </a:rPr>
              <a:t>/ritonavir/TD; </a:t>
            </a:r>
            <a:r>
              <a:rPr lang="pt-PT" sz="900" dirty="0" err="1">
                <a:effectLst/>
                <a:latin typeface="Times New Roman" panose="02020603050405020304" pitchFamily="18" charset="0"/>
                <a:ea typeface="Times New Roman" panose="02020603050405020304" pitchFamily="18" charset="0"/>
              </a:rPr>
              <a:t>darunavir</a:t>
            </a:r>
            <a:r>
              <a:rPr lang="pt-PT" sz="900" dirty="0">
                <a:effectLst/>
                <a:latin typeface="Times New Roman" panose="02020603050405020304" pitchFamily="18" charset="0"/>
                <a:ea typeface="Times New Roman" panose="02020603050405020304" pitchFamily="18" charset="0"/>
              </a:rPr>
              <a:t>/ritonavir/TD; lopinavir/ritonavir/TD;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Para mais informações ver RCM. </a:t>
            </a:r>
            <a:r>
              <a:rPr lang="pt-PT" sz="900" b="1" cap="all" dirty="0">
                <a:effectLst/>
                <a:latin typeface="Times New Roman" panose="02020603050405020304" pitchFamily="18" charset="0"/>
                <a:ea typeface="Times New Roman" panose="02020603050405020304" pitchFamily="18" charset="0"/>
              </a:rPr>
              <a:t>Efeitos indesejáveis:</a:t>
            </a:r>
            <a:r>
              <a:rPr lang="pt-PT" sz="900" b="1"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Muito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hipofosfatemia</a:t>
            </a:r>
            <a:r>
              <a:rPr lang="pt-PT" sz="900" dirty="0">
                <a:effectLst/>
                <a:latin typeface="Times New Roman" panose="02020603050405020304" pitchFamily="18" charset="0"/>
                <a:ea typeface="Times New Roman" panose="02020603050405020304" pitchFamily="18" charset="0"/>
              </a:rPr>
              <a:t>*; cefaleias, tonturas, diarreia, náuseas, vómitos, erupção cutânea, elevação da creatina </a:t>
            </a:r>
            <a:r>
              <a:rPr lang="pt-PT" sz="900" dirty="0" err="1">
                <a:effectLst/>
                <a:latin typeface="Times New Roman" panose="02020603050405020304" pitchFamily="18" charset="0"/>
                <a:ea typeface="Times New Roman" panose="02020603050405020304" pitchFamily="18" charset="0"/>
              </a:rPr>
              <a:t>cinase</a:t>
            </a:r>
            <a:r>
              <a:rPr lang="pt-PT" sz="900" dirty="0">
                <a:effectLst/>
                <a:latin typeface="Times New Roman" panose="02020603050405020304" pitchFamily="18" charset="0"/>
                <a:ea typeface="Times New Roman" panose="02020603050405020304" pitchFamily="18" charset="0"/>
              </a:rPr>
              <a:t>, astenia; </a:t>
            </a:r>
            <a:r>
              <a:rPr lang="pt-PT" sz="900" u="sng" dirty="0">
                <a:effectLst/>
                <a:latin typeface="Times New Roman" panose="02020603050405020304" pitchFamily="18" charset="0"/>
                <a:ea typeface="Times New Roman" panose="02020603050405020304" pitchFamily="18" charset="0"/>
              </a:rPr>
              <a:t>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 &lt; 1/10)</a:t>
            </a:r>
            <a:r>
              <a:rPr lang="pt-PT" sz="900" dirty="0">
                <a:effectLst/>
                <a:latin typeface="Times New Roman" panose="02020603050405020304" pitchFamily="18" charset="0"/>
                <a:ea typeface="Times New Roman" panose="02020603050405020304" pitchFamily="18" charset="0"/>
              </a:rPr>
              <a:t>: neutropenia, reação alérgica, hiperglicemia, </a:t>
            </a:r>
            <a:r>
              <a:rPr lang="pt-PT" sz="900" dirty="0" err="1">
                <a:effectLst/>
                <a:latin typeface="Times New Roman" panose="02020603050405020304" pitchFamily="18" charset="0"/>
                <a:ea typeface="Times New Roman" panose="02020603050405020304" pitchFamily="18" charset="0"/>
              </a:rPr>
              <a:t>hipertrigliceridemia</a:t>
            </a:r>
            <a:r>
              <a:rPr lang="pt-PT" sz="900" dirty="0">
                <a:effectLst/>
                <a:latin typeface="Times New Roman" panose="02020603050405020304" pitchFamily="18" charset="0"/>
                <a:ea typeface="Times New Roman" panose="02020603050405020304" pitchFamily="18" charset="0"/>
              </a:rPr>
              <a:t>, insónia, sonhos anormais, tonturas, cefaleias, elevação da amílase incluindo elevação da amílase pancreática, elevação da lípase sérica, vómitos, dor abdominal, dispepsia, distensão abdominal, flatulência, erupção cutânea vesicular, erupção cutânea postular, erupção cutânea maculopapular, prurido, urticária, alterações da pigmentação cutânea (</a:t>
            </a:r>
            <a:r>
              <a:rPr lang="pt-PT" sz="900" dirty="0" err="1">
                <a:effectLst/>
                <a:latin typeface="Times New Roman" panose="02020603050405020304" pitchFamily="18" charset="0"/>
                <a:ea typeface="Times New Roman" panose="02020603050405020304" pitchFamily="18" charset="0"/>
              </a:rPr>
              <a:t>hiperpigmentação</a:t>
            </a:r>
            <a:r>
              <a:rPr lang="pt-PT" sz="900" dirty="0">
                <a:effectLst/>
                <a:latin typeface="Times New Roman" panose="02020603050405020304" pitchFamily="18" charset="0"/>
                <a:ea typeface="Times New Roman" panose="02020603050405020304" pitchFamily="18" charset="0"/>
              </a:rPr>
              <a:t>), dor, astenia; </a:t>
            </a:r>
            <a:r>
              <a:rPr lang="pt-PT" sz="900" u="sng" dirty="0">
                <a:effectLst/>
                <a:latin typeface="Times New Roman" panose="02020603050405020304" pitchFamily="18" charset="0"/>
                <a:ea typeface="Times New Roman" panose="02020603050405020304" pitchFamily="18" charset="0"/>
              </a:rPr>
              <a:t>Pouco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1/1.000,&lt; 1/100)</a:t>
            </a:r>
            <a:r>
              <a:rPr lang="pt-PT" sz="900" dirty="0">
                <a:effectLst/>
                <a:latin typeface="Times New Roman" panose="02020603050405020304" pitchFamily="18" charset="0"/>
                <a:ea typeface="Times New Roman" panose="02020603050405020304" pitchFamily="18" charset="0"/>
              </a:rPr>
              <a:t>: anemia, hipocaliemia*, pancreatite, angioedema, </a:t>
            </a:r>
            <a:r>
              <a:rPr lang="pt-PT" sz="900" dirty="0" err="1">
                <a:effectLst/>
                <a:latin typeface="Times New Roman" panose="02020603050405020304" pitchFamily="18" charset="0"/>
                <a:ea typeface="Times New Roman" panose="02020603050405020304" pitchFamily="18" charset="0"/>
              </a:rPr>
              <a:t>rabdomiólise</a:t>
            </a:r>
            <a:r>
              <a:rPr lang="pt-PT" sz="900" dirty="0">
                <a:effectLst/>
                <a:latin typeface="Times New Roman" panose="02020603050405020304" pitchFamily="18" charset="0"/>
                <a:ea typeface="Times New Roman" panose="02020603050405020304" pitchFamily="18" charset="0"/>
              </a:rPr>
              <a:t>*, fraqueza muscular*, elevação da creatinina, proteinúria,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incluindo síndrome de </a:t>
            </a:r>
            <a:r>
              <a:rPr lang="pt-PT" sz="900" dirty="0" err="1">
                <a:effectLst/>
                <a:latin typeface="Times New Roman" panose="02020603050405020304" pitchFamily="18" charset="0"/>
                <a:ea typeface="Times New Roman" panose="02020603050405020304" pitchFamily="18" charset="0"/>
              </a:rPr>
              <a:t>Fanconi</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Raros (1/10.000,&lt; 1/1.000)</a:t>
            </a:r>
            <a:r>
              <a:rPr lang="pt-PT" sz="900" dirty="0">
                <a:effectLst/>
                <a:latin typeface="Times New Roman" panose="02020603050405020304" pitchFamily="18" charset="0"/>
                <a:ea typeface="Times New Roman" panose="02020603050405020304" pitchFamily="18" charset="0"/>
              </a:rPr>
              <a:t>: acidose láctica, esteatose hepática, hepatite, angioedema, </a:t>
            </a:r>
            <a:r>
              <a:rPr lang="pt-PT" sz="900" dirty="0" err="1">
                <a:effectLst/>
                <a:latin typeface="Times New Roman" panose="02020603050405020304" pitchFamily="18" charset="0"/>
                <a:ea typeface="Times New Roman" panose="02020603050405020304" pitchFamily="18" charset="0"/>
              </a:rPr>
              <a:t>osteomalácia</a:t>
            </a:r>
            <a:r>
              <a:rPr lang="pt-PT" sz="900" dirty="0">
                <a:effectLst/>
                <a:latin typeface="Times New Roman" panose="02020603050405020304" pitchFamily="18" charset="0"/>
                <a:ea typeface="Times New Roman" panose="02020603050405020304" pitchFamily="18" charset="0"/>
              </a:rPr>
              <a:t> (manifestada como dores ósseas e contribuindo infrequentemente para fraturas)*, miopatia*, insuficiência renal (aguda e crónica), necrose tubular aguda, nefrite (incluindo nefrite intersticial aguda), diabetes insípida </a:t>
            </a:r>
            <a:r>
              <a:rPr lang="pt-PT" sz="900" dirty="0" err="1">
                <a:effectLst/>
                <a:latin typeface="Times New Roman" panose="02020603050405020304" pitchFamily="18" charset="0"/>
                <a:ea typeface="Times New Roman" panose="02020603050405020304" pitchFamily="18" charset="0"/>
              </a:rPr>
              <a:t>nefrogénica</a:t>
            </a:r>
            <a:r>
              <a:rPr lang="pt-PT" sz="900" dirty="0">
                <a:effectLst/>
                <a:latin typeface="Times New Roman" panose="02020603050405020304" pitchFamily="18" charset="0"/>
                <a:ea typeface="Times New Roman" panose="02020603050405020304" pitchFamily="18" charset="0"/>
              </a:rPr>
              <a:t>. *Na ausência de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não se considera que estes acontecimentos tenham uma relação causal com o TD. População pediátrica: Em adição às reações adversas da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notificadas nos adultos, ocorreram mais frequentemente anemia e alterações da pigmentação cutânea. Os efeitos indesejáveis com TD foram consistentes com os observados em adultos, tendo sido notificado diminuições da DMO em doentes pediátricos. Consultar o RCM para mais informações. Data de aprovação do texto do RCM: janeiro 2023. </a:t>
            </a:r>
          </a:p>
          <a:p>
            <a:pPr algn="just">
              <a:lnSpc>
                <a:spcPct val="100000"/>
              </a:lnSpc>
              <a:spcBef>
                <a:spcPts val="0"/>
              </a:spcBef>
            </a:pPr>
            <a:r>
              <a:rPr lang="pt-PT" sz="900" cap="all" dirty="0" err="1">
                <a:latin typeface="Times New Roman" panose="02020603050405020304" pitchFamily="18" charset="0"/>
                <a:ea typeface="Times New Roman" panose="02020603050405020304" pitchFamily="18" charset="0"/>
              </a:rPr>
              <a:t>PAR</a:t>
            </a:r>
            <a:r>
              <a:rPr lang="pt-PT" sz="900" cap="all" dirty="0" err="1">
                <a:effectLst/>
                <a:latin typeface="Times New Roman" panose="02020603050405020304" pitchFamily="18" charset="0"/>
                <a:ea typeface="Times New Roman" panose="02020603050405020304" pitchFamily="18" charset="0"/>
              </a:rPr>
              <a:t>a</a:t>
            </a:r>
            <a:r>
              <a:rPr lang="pt-PT" sz="900" cap="all" dirty="0">
                <a:effectLst/>
                <a:latin typeface="Times New Roman" panose="02020603050405020304" pitchFamily="18" charset="0"/>
                <a:ea typeface="Times New Roman" panose="02020603050405020304" pitchFamily="18" charset="0"/>
              </a:rPr>
              <a:t> mais informações deverá contactar o titular da autorização de introdução no mercado. MEDICAMENTO DE RECEITA MÉDICA RESTRITA, DE UTILIZAÇÃO RESERVADA A CERTOS MEIOS ESPECIALIZADOS.</a:t>
            </a:r>
            <a:endParaRPr lang="pt-P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855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492FE3-BFEE-5A46-91AD-20ED633550E9}"/>
              </a:ext>
            </a:extLst>
          </p:cNvPr>
          <p:cNvSpPr/>
          <p:nvPr/>
        </p:nvSpPr>
        <p:spPr>
          <a:xfrm flipH="1">
            <a:off x="355938" y="2031006"/>
            <a:ext cx="6872175" cy="3709394"/>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3" name="Rectangle 12">
            <a:extLst>
              <a:ext uri="{FF2B5EF4-FFF2-40B4-BE49-F238E27FC236}">
                <a16:creationId xmlns:a16="http://schemas.microsoft.com/office/drawing/2014/main" id="{DDE0D6A6-9F13-2C43-BE13-FC0778B3A657}"/>
              </a:ext>
            </a:extLst>
          </p:cNvPr>
          <p:cNvSpPr/>
          <p:nvPr/>
        </p:nvSpPr>
        <p:spPr>
          <a:xfrm>
            <a:off x="355939" y="2031006"/>
            <a:ext cx="6872175" cy="523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Rectangle 4"/>
          <p:cNvSpPr/>
          <p:nvPr/>
        </p:nvSpPr>
        <p:spPr>
          <a:xfrm>
            <a:off x="355938" y="1224377"/>
            <a:ext cx="11451431" cy="584775"/>
          </a:xfrm>
          <a:prstGeom prst="rect">
            <a:avLst/>
          </a:prstGeom>
        </p:spPr>
        <p:txBody>
          <a:bodyPr wrap="square">
            <a:spAutoFit/>
          </a:bodyPr>
          <a:lstStyle/>
          <a:p>
            <a:r>
              <a:rPr lang="pt-PT" sz="1600" dirty="0">
                <a:solidFill>
                  <a:srgbClr val="000000"/>
                </a:solidFill>
              </a:rPr>
              <a:t>O início rápido do tratamento antirretrovírico após o diagnóstico da infeção por VIH é uma das estratégias que visam alcançar o </a:t>
            </a:r>
            <a:r>
              <a:rPr lang="pt-PT" sz="1600" b="1" dirty="0">
                <a:solidFill>
                  <a:srgbClr val="000000"/>
                </a:solidFill>
              </a:rPr>
              <a:t>CONTROLO GLOBAL DA EPIDEMIA POR VIH</a:t>
            </a:r>
            <a:r>
              <a:rPr lang="pt-PT" sz="1600" dirty="0">
                <a:solidFill>
                  <a:srgbClr val="000000"/>
                </a:solidFill>
              </a:rPr>
              <a:t>.</a:t>
            </a:r>
          </a:p>
        </p:txBody>
      </p:sp>
      <p:sp>
        <p:nvSpPr>
          <p:cNvPr id="3" name="TextBox 2"/>
          <p:cNvSpPr txBox="1"/>
          <p:nvPr/>
        </p:nvSpPr>
        <p:spPr>
          <a:xfrm>
            <a:off x="355938" y="6090254"/>
            <a:ext cx="11451431" cy="707886"/>
          </a:xfrm>
          <a:prstGeom prst="rect">
            <a:avLst/>
          </a:prstGeom>
          <a:noFill/>
        </p:spPr>
        <p:txBody>
          <a:bodyPr wrap="square" rtlCol="0">
            <a:spAutoFit/>
          </a:bodyPr>
          <a:lstStyle/>
          <a:p>
            <a:r>
              <a:rPr lang="en-GB" sz="800" dirty="0">
                <a:solidFill>
                  <a:schemeClr val="tx1">
                    <a:lumMod val="65000"/>
                    <a:lumOff val="35000"/>
                  </a:schemeClr>
                </a:solidFill>
              </a:rPr>
              <a:t>Boyd MA </a:t>
            </a:r>
            <a:r>
              <a:rPr lang="en-GB" sz="800" i="1" dirty="0">
                <a:solidFill>
                  <a:schemeClr val="tx1">
                    <a:lumMod val="65000"/>
                    <a:lumOff val="35000"/>
                  </a:schemeClr>
                </a:solidFill>
              </a:rPr>
              <a:t>et al</a:t>
            </a:r>
            <a:r>
              <a:rPr lang="en-GB" sz="800" dirty="0">
                <a:solidFill>
                  <a:schemeClr val="tx1">
                    <a:lumMod val="65000"/>
                    <a:lumOff val="35000"/>
                  </a:schemeClr>
                </a:solidFill>
              </a:rPr>
              <a:t>. Rapid initiation of antiretroviral therapy at HIV diagnosis: definition, process, knowledge gaps. HIV Medicine. </a:t>
            </a:r>
          </a:p>
          <a:p>
            <a:r>
              <a:rPr lang="en-GB" sz="800" dirty="0">
                <a:solidFill>
                  <a:schemeClr val="tx1">
                    <a:lumMod val="65000"/>
                    <a:lumOff val="35000"/>
                  </a:schemeClr>
                </a:solidFill>
              </a:rPr>
              <a:t>2019;20(Suppl 1):3-11. DOI:10.1111/hiv.12708; </a:t>
            </a:r>
            <a:r>
              <a:rPr lang="en-US" sz="800" dirty="0">
                <a:solidFill>
                  <a:schemeClr val="tx1">
                    <a:lumMod val="65000"/>
                    <a:lumOff val="35000"/>
                  </a:schemeClr>
                </a:solidFill>
              </a:rPr>
              <a:t>Moore RD, </a:t>
            </a:r>
            <a:r>
              <a:rPr lang="en-US" sz="800" dirty="0" err="1">
                <a:solidFill>
                  <a:schemeClr val="tx1">
                    <a:lumMod val="65000"/>
                    <a:lumOff val="35000"/>
                  </a:schemeClr>
                </a:solidFill>
              </a:rPr>
              <a:t>Keruly</a:t>
            </a:r>
            <a:r>
              <a:rPr lang="en-US" sz="800" dirty="0">
                <a:solidFill>
                  <a:schemeClr val="tx1">
                    <a:lumMod val="65000"/>
                    <a:lumOff val="35000"/>
                  </a:schemeClr>
                </a:solidFill>
              </a:rPr>
              <a:t> JC. CD4+ cell count 6 years after commencement of highly active antiretroviral therapy in persons with sustained </a:t>
            </a:r>
            <a:r>
              <a:rPr lang="en-US" sz="800" dirty="0" err="1">
                <a:solidFill>
                  <a:schemeClr val="tx1">
                    <a:lumMod val="65000"/>
                    <a:lumOff val="35000"/>
                  </a:schemeClr>
                </a:solidFill>
              </a:rPr>
              <a:t>virologic</a:t>
            </a:r>
            <a:r>
              <a:rPr lang="en-US" sz="800" dirty="0">
                <a:solidFill>
                  <a:schemeClr val="tx1">
                    <a:lumMod val="65000"/>
                    <a:lumOff val="35000"/>
                  </a:schemeClr>
                </a:solidFill>
              </a:rPr>
              <a:t> suppression. </a:t>
            </a:r>
            <a:r>
              <a:rPr lang="en-US" sz="800" i="1" dirty="0" err="1">
                <a:solidFill>
                  <a:schemeClr val="tx1">
                    <a:lumMod val="65000"/>
                    <a:lumOff val="35000"/>
                  </a:schemeClr>
                </a:solidFill>
              </a:rPr>
              <a:t>Clin</a:t>
            </a:r>
            <a:r>
              <a:rPr lang="en-US" sz="800" i="1" dirty="0">
                <a:solidFill>
                  <a:schemeClr val="tx1">
                    <a:lumMod val="65000"/>
                    <a:lumOff val="35000"/>
                  </a:schemeClr>
                </a:solidFill>
              </a:rPr>
              <a:t> Infect Dis</a:t>
            </a:r>
            <a:r>
              <a:rPr lang="en-US" sz="800" dirty="0">
                <a:solidFill>
                  <a:schemeClr val="tx1">
                    <a:lumMod val="65000"/>
                    <a:lumOff val="35000"/>
                  </a:schemeClr>
                </a:solidFill>
              </a:rPr>
              <a:t>. 2007;44(3):441-446; Palella FJJ, Armon C, </a:t>
            </a:r>
            <a:r>
              <a:rPr lang="en-US" sz="800" dirty="0" err="1">
                <a:solidFill>
                  <a:schemeClr val="tx1">
                    <a:lumMod val="65000"/>
                    <a:lumOff val="35000"/>
                  </a:schemeClr>
                </a:solidFill>
              </a:rPr>
              <a:t>Chmiel</a:t>
            </a:r>
            <a:r>
              <a:rPr lang="en-US" sz="800" dirty="0">
                <a:solidFill>
                  <a:schemeClr val="tx1">
                    <a:lumMod val="65000"/>
                    <a:lumOff val="35000"/>
                  </a:schemeClr>
                </a:solidFill>
              </a:rPr>
              <a:t> JS, </a:t>
            </a:r>
          </a:p>
          <a:p>
            <a:r>
              <a:rPr lang="en-US" sz="800" i="1" dirty="0">
                <a:solidFill>
                  <a:schemeClr val="tx1">
                    <a:lumMod val="65000"/>
                    <a:lumOff val="35000"/>
                  </a:schemeClr>
                </a:solidFill>
              </a:rPr>
              <a:t>et al. </a:t>
            </a:r>
            <a:r>
              <a:rPr lang="en-US" sz="800" dirty="0">
                <a:solidFill>
                  <a:schemeClr val="tx1">
                    <a:lumMod val="65000"/>
                    <a:lumOff val="35000"/>
                  </a:schemeClr>
                </a:solidFill>
              </a:rPr>
              <a:t>CD4 cell count at initiation of ART, long-term likelihood of achieving CD4 &gt;750 cells/mm3 and mortality risk. </a:t>
            </a:r>
            <a:r>
              <a:rPr lang="en-US" sz="800" i="1" dirty="0">
                <a:solidFill>
                  <a:schemeClr val="tx1">
                    <a:lumMod val="65000"/>
                    <a:lumOff val="35000"/>
                  </a:schemeClr>
                </a:solidFill>
              </a:rPr>
              <a:t>J </a:t>
            </a:r>
            <a:r>
              <a:rPr lang="en-US" sz="800" i="1" dirty="0" err="1">
                <a:solidFill>
                  <a:schemeClr val="tx1">
                    <a:lumMod val="65000"/>
                    <a:lumOff val="35000"/>
                  </a:schemeClr>
                </a:solidFill>
              </a:rPr>
              <a:t>Antimicrob</a:t>
            </a:r>
            <a:r>
              <a:rPr lang="en-US" sz="800" i="1" dirty="0">
                <a:solidFill>
                  <a:schemeClr val="tx1">
                    <a:lumMod val="65000"/>
                    <a:lumOff val="35000"/>
                  </a:schemeClr>
                </a:solidFill>
              </a:rPr>
              <a:t> </a:t>
            </a:r>
            <a:r>
              <a:rPr lang="en-US" sz="800" i="1" dirty="0" err="1">
                <a:solidFill>
                  <a:schemeClr val="tx1">
                    <a:lumMod val="65000"/>
                    <a:lumOff val="35000"/>
                  </a:schemeClr>
                </a:solidFill>
              </a:rPr>
              <a:t>Chemother</a:t>
            </a:r>
            <a:r>
              <a:rPr lang="en-US" sz="800" dirty="0">
                <a:solidFill>
                  <a:schemeClr val="tx1">
                    <a:lumMod val="65000"/>
                    <a:lumOff val="35000"/>
                  </a:schemeClr>
                </a:solidFill>
              </a:rPr>
              <a:t>. 2016;71(9):2654-2662.</a:t>
            </a:r>
          </a:p>
          <a:p>
            <a:r>
              <a:rPr lang="en-GB" sz="800" dirty="0" err="1">
                <a:solidFill>
                  <a:schemeClr val="tx1">
                    <a:lumMod val="65000"/>
                    <a:lumOff val="35000"/>
                  </a:schemeClr>
                </a:solidFill>
              </a:rPr>
              <a:t>Huhn</a:t>
            </a:r>
            <a:r>
              <a:rPr lang="en-GB" sz="800" dirty="0">
                <a:solidFill>
                  <a:schemeClr val="tx1">
                    <a:lumMod val="65000"/>
                    <a:lumOff val="35000"/>
                  </a:schemeClr>
                </a:solidFill>
              </a:rPr>
              <a:t> GD, </a:t>
            </a:r>
            <a:r>
              <a:rPr lang="en-GB" sz="800" dirty="0" err="1">
                <a:solidFill>
                  <a:schemeClr val="tx1">
                    <a:lumMod val="65000"/>
                    <a:lumOff val="35000"/>
                  </a:schemeClr>
                </a:solidFill>
              </a:rPr>
              <a:t>Crofoot</a:t>
            </a:r>
            <a:r>
              <a:rPr lang="en-GB" sz="800" dirty="0">
                <a:solidFill>
                  <a:schemeClr val="tx1">
                    <a:lumMod val="65000"/>
                    <a:lumOff val="35000"/>
                  </a:schemeClr>
                </a:solidFill>
              </a:rPr>
              <a:t> G, </a:t>
            </a:r>
            <a:r>
              <a:rPr lang="en-GB" sz="800" dirty="0" err="1">
                <a:solidFill>
                  <a:schemeClr val="tx1">
                    <a:lumMod val="65000"/>
                    <a:lumOff val="35000"/>
                  </a:schemeClr>
                </a:solidFill>
              </a:rPr>
              <a:t>Ramgopal</a:t>
            </a:r>
            <a:r>
              <a:rPr lang="en-GB" sz="800" dirty="0">
                <a:solidFill>
                  <a:schemeClr val="tx1">
                    <a:lumMod val="65000"/>
                    <a:lumOff val="35000"/>
                  </a:schemeClr>
                </a:solidFill>
              </a:rPr>
              <a:t> M </a:t>
            </a:r>
            <a:r>
              <a:rPr lang="en-GB" sz="800" i="1" dirty="0">
                <a:solidFill>
                  <a:schemeClr val="tx1">
                    <a:lumMod val="65000"/>
                    <a:lumOff val="35000"/>
                  </a:schemeClr>
                </a:solidFill>
              </a:rPr>
              <a:t>et al. </a:t>
            </a:r>
            <a:r>
              <a:rPr lang="en-GB" sz="800" dirty="0" err="1">
                <a:solidFill>
                  <a:schemeClr val="tx1">
                    <a:lumMod val="65000"/>
                    <a:lumOff val="35000"/>
                  </a:schemeClr>
                </a:solidFill>
              </a:rPr>
              <a:t>Darunavir/cobicistat/emtricitabine/tenofovir</a:t>
            </a:r>
            <a:r>
              <a:rPr lang="en-GB" sz="800" dirty="0">
                <a:solidFill>
                  <a:schemeClr val="tx1">
                    <a:lumMod val="65000"/>
                    <a:lumOff val="35000"/>
                  </a:schemeClr>
                </a:solidFill>
              </a:rPr>
              <a:t> </a:t>
            </a:r>
            <a:r>
              <a:rPr lang="en-GB" sz="800" dirty="0" err="1">
                <a:solidFill>
                  <a:schemeClr val="tx1">
                    <a:lumMod val="65000"/>
                    <a:lumOff val="35000"/>
                  </a:schemeClr>
                </a:solidFill>
              </a:rPr>
              <a:t>alafenamide</a:t>
            </a:r>
            <a:r>
              <a:rPr lang="en-GB" sz="800" dirty="0">
                <a:solidFill>
                  <a:schemeClr val="tx1">
                    <a:lumMod val="65000"/>
                    <a:lumOff val="35000"/>
                  </a:schemeClr>
                </a:solidFill>
              </a:rPr>
              <a:t> in a rapid initiation model of care for HIV-1 infection: primary analysis of the DIAMOND study. </a:t>
            </a:r>
            <a:r>
              <a:rPr lang="pt-PT" sz="800" dirty="0" err="1">
                <a:solidFill>
                  <a:schemeClr val="tx1">
                    <a:lumMod val="65000"/>
                    <a:lumOff val="35000"/>
                  </a:schemeClr>
                </a:solidFill>
              </a:rPr>
              <a:t>Clin</a:t>
            </a:r>
            <a:r>
              <a:rPr lang="pt-PT" sz="800" dirty="0">
                <a:solidFill>
                  <a:schemeClr val="tx1">
                    <a:lumMod val="65000"/>
                    <a:lumOff val="35000"/>
                  </a:schemeClr>
                </a:solidFill>
              </a:rPr>
              <a:t> </a:t>
            </a:r>
            <a:r>
              <a:rPr lang="pt-PT" sz="800" dirty="0" err="1">
                <a:solidFill>
                  <a:schemeClr val="tx1">
                    <a:lumMod val="65000"/>
                    <a:lumOff val="35000"/>
                  </a:schemeClr>
                </a:solidFill>
              </a:rPr>
              <a:t>Infect</a:t>
            </a:r>
            <a:r>
              <a:rPr lang="pt-PT" sz="800" dirty="0">
                <a:solidFill>
                  <a:schemeClr val="tx1">
                    <a:lumMod val="65000"/>
                    <a:lumOff val="35000"/>
                  </a:schemeClr>
                </a:solidFill>
              </a:rPr>
              <a:t> </a:t>
            </a:r>
            <a:r>
              <a:rPr lang="pt-PT" sz="800" dirty="0" err="1">
                <a:solidFill>
                  <a:schemeClr val="tx1">
                    <a:lumMod val="65000"/>
                    <a:lumOff val="35000"/>
                  </a:schemeClr>
                </a:solidFill>
              </a:rPr>
              <a:t>Dis</a:t>
            </a:r>
            <a:r>
              <a:rPr lang="pt-PT" sz="800" dirty="0">
                <a:solidFill>
                  <a:schemeClr val="tx1">
                    <a:lumMod val="65000"/>
                    <a:lumOff val="35000"/>
                  </a:schemeClr>
                </a:solidFill>
              </a:rPr>
              <a:t> 2019; 71: 3110–7.</a:t>
            </a:r>
          </a:p>
          <a:p>
            <a:endParaRPr lang="en-GB" sz="800" dirty="0">
              <a:solidFill>
                <a:schemeClr val="tx1">
                  <a:lumMod val="65000"/>
                  <a:lumOff val="35000"/>
                </a:schemeClr>
              </a:solidFill>
            </a:endParaRPr>
          </a:p>
        </p:txBody>
      </p:sp>
      <p:sp>
        <p:nvSpPr>
          <p:cNvPr id="6" name="Rectangle 4">
            <a:extLst>
              <a:ext uri="{FF2B5EF4-FFF2-40B4-BE49-F238E27FC236}">
                <a16:creationId xmlns:a16="http://schemas.microsoft.com/office/drawing/2014/main" id="{E9131338-2792-B443-AD25-4FBBCDA7C7F9}"/>
              </a:ext>
            </a:extLst>
          </p:cNvPr>
          <p:cNvSpPr/>
          <p:nvPr/>
        </p:nvSpPr>
        <p:spPr>
          <a:xfrm>
            <a:off x="161513" y="237151"/>
            <a:ext cx="8164020" cy="461665"/>
          </a:xfrm>
          <a:prstGeom prst="rect">
            <a:avLst/>
          </a:prstGeom>
        </p:spPr>
        <p:txBody>
          <a:bodyPr wrap="square">
            <a:spAutoFit/>
          </a:bodyPr>
          <a:lstStyle/>
          <a:p>
            <a:r>
              <a:rPr lang="pt-PT" sz="2400" b="1" dirty="0">
                <a:solidFill>
                  <a:srgbClr val="C00000"/>
                </a:solidFill>
              </a:rPr>
              <a:t>INÍCIO RÁPIDO DO TRATAMENTO </a:t>
            </a:r>
            <a:r>
              <a:rPr lang="pt-PT" sz="2400" b="1" dirty="0">
                <a:solidFill>
                  <a:srgbClr val="000000"/>
                </a:solidFill>
              </a:rPr>
              <a:t>ANTIRRETROVÍRICO</a:t>
            </a:r>
            <a:r>
              <a:rPr lang="pt-PT" sz="2400" b="1" dirty="0">
                <a:solidFill>
                  <a:srgbClr val="C00000"/>
                </a:solidFill>
              </a:rPr>
              <a:t> </a:t>
            </a:r>
          </a:p>
        </p:txBody>
      </p:sp>
      <p:sp>
        <p:nvSpPr>
          <p:cNvPr id="11" name="Rectangle 10">
            <a:extLst>
              <a:ext uri="{FF2B5EF4-FFF2-40B4-BE49-F238E27FC236}">
                <a16:creationId xmlns:a16="http://schemas.microsoft.com/office/drawing/2014/main" id="{D0D6A452-9867-354A-A492-42DC78E44619}"/>
              </a:ext>
            </a:extLst>
          </p:cNvPr>
          <p:cNvSpPr/>
          <p:nvPr/>
        </p:nvSpPr>
        <p:spPr>
          <a:xfrm>
            <a:off x="444750" y="2092956"/>
            <a:ext cx="4461079" cy="400110"/>
          </a:xfrm>
          <a:prstGeom prst="rect">
            <a:avLst/>
          </a:prstGeom>
        </p:spPr>
        <p:txBody>
          <a:bodyPr wrap="square">
            <a:spAutoFit/>
          </a:bodyPr>
          <a:lstStyle/>
          <a:p>
            <a:r>
              <a:rPr lang="pt-PT" sz="2000" b="1" dirty="0">
                <a:solidFill>
                  <a:schemeClr val="bg1"/>
                </a:solidFill>
              </a:rPr>
              <a:t>PROMOÇÃO DA SAÚDE INDIVIDUAL</a:t>
            </a:r>
            <a:endParaRPr lang="pt-PT" sz="2000" dirty="0">
              <a:solidFill>
                <a:schemeClr val="bg1"/>
              </a:solidFill>
            </a:endParaRPr>
          </a:p>
        </p:txBody>
      </p:sp>
      <p:sp>
        <p:nvSpPr>
          <p:cNvPr id="14" name="Rectangle 13">
            <a:extLst>
              <a:ext uri="{FF2B5EF4-FFF2-40B4-BE49-F238E27FC236}">
                <a16:creationId xmlns:a16="http://schemas.microsoft.com/office/drawing/2014/main" id="{9C4E61D4-352E-BB4A-A1B6-C356969EDE4E}"/>
              </a:ext>
            </a:extLst>
          </p:cNvPr>
          <p:cNvSpPr/>
          <p:nvPr/>
        </p:nvSpPr>
        <p:spPr>
          <a:xfrm flipH="1">
            <a:off x="7467599" y="2031006"/>
            <a:ext cx="4339770" cy="3709394"/>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p>
        </p:txBody>
      </p:sp>
      <p:sp>
        <p:nvSpPr>
          <p:cNvPr id="16" name="Rectangle 15">
            <a:extLst>
              <a:ext uri="{FF2B5EF4-FFF2-40B4-BE49-F238E27FC236}">
                <a16:creationId xmlns:a16="http://schemas.microsoft.com/office/drawing/2014/main" id="{8CAAD809-C003-8040-8EC1-338A0FBFD0BF}"/>
              </a:ext>
            </a:extLst>
          </p:cNvPr>
          <p:cNvSpPr/>
          <p:nvPr/>
        </p:nvSpPr>
        <p:spPr>
          <a:xfrm>
            <a:off x="7467601" y="2031006"/>
            <a:ext cx="4339770" cy="523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7" name="Rectangle 16">
            <a:extLst>
              <a:ext uri="{FF2B5EF4-FFF2-40B4-BE49-F238E27FC236}">
                <a16:creationId xmlns:a16="http://schemas.microsoft.com/office/drawing/2014/main" id="{F6D67EA3-827A-D048-B9B0-EF4EC6ACCE56}"/>
              </a:ext>
            </a:extLst>
          </p:cNvPr>
          <p:cNvSpPr/>
          <p:nvPr/>
        </p:nvSpPr>
        <p:spPr>
          <a:xfrm>
            <a:off x="7491436" y="2092956"/>
            <a:ext cx="4461079" cy="400110"/>
          </a:xfrm>
          <a:prstGeom prst="rect">
            <a:avLst/>
          </a:prstGeom>
        </p:spPr>
        <p:txBody>
          <a:bodyPr wrap="square">
            <a:spAutoFit/>
          </a:bodyPr>
          <a:lstStyle/>
          <a:p>
            <a:r>
              <a:rPr lang="pt-PT" sz="2000" b="1" dirty="0">
                <a:solidFill>
                  <a:schemeClr val="bg1"/>
                </a:solidFill>
              </a:rPr>
              <a:t>PROMOÇÃO DA SAÚDE COMUNITÁRIA</a:t>
            </a:r>
            <a:endParaRPr lang="pt-PT" sz="2000" dirty="0">
              <a:solidFill>
                <a:schemeClr val="bg1"/>
              </a:solidFill>
            </a:endParaRPr>
          </a:p>
        </p:txBody>
      </p:sp>
      <p:pic>
        <p:nvPicPr>
          <p:cNvPr id="4" name="Graphic 3">
            <a:extLst>
              <a:ext uri="{FF2B5EF4-FFF2-40B4-BE49-F238E27FC236}">
                <a16:creationId xmlns:a16="http://schemas.microsoft.com/office/drawing/2014/main" id="{1EBC2CBC-B00A-454A-9209-BB375FC73E8C}"/>
              </a:ext>
            </a:extLst>
          </p:cNvPr>
          <p:cNvPicPr>
            <a:picLocks noChangeAspect="1"/>
          </p:cNvPicPr>
          <p:nvPr/>
        </p:nvPicPr>
        <p:blipFill rotWithShape="1">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4560124" y="3295403"/>
            <a:ext cx="2667989" cy="2444997"/>
          </a:xfrm>
          <a:prstGeom prst="rect">
            <a:avLst/>
          </a:prstGeom>
        </p:spPr>
      </p:pic>
      <p:pic>
        <p:nvPicPr>
          <p:cNvPr id="19" name="Graphic 18">
            <a:extLst>
              <a:ext uri="{FF2B5EF4-FFF2-40B4-BE49-F238E27FC236}">
                <a16:creationId xmlns:a16="http://schemas.microsoft.com/office/drawing/2014/main" id="{C2821506-5323-A84E-AB69-226038352439}"/>
              </a:ext>
            </a:extLst>
          </p:cNvPr>
          <p:cNvPicPr>
            <a:picLocks noChangeAspect="1"/>
          </p:cNvPicPr>
          <p:nvPr/>
        </p:nvPicPr>
        <p:blipFill rotWithShape="1">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9149937" y="3295403"/>
            <a:ext cx="2667989" cy="2444997"/>
          </a:xfrm>
          <a:prstGeom prst="rect">
            <a:avLst/>
          </a:prstGeom>
        </p:spPr>
      </p:pic>
      <p:sp>
        <p:nvSpPr>
          <p:cNvPr id="7" name="Rectangle 6">
            <a:extLst>
              <a:ext uri="{FF2B5EF4-FFF2-40B4-BE49-F238E27FC236}">
                <a16:creationId xmlns:a16="http://schemas.microsoft.com/office/drawing/2014/main" id="{72C40BE4-E2F9-E24B-8D63-3D17A7F3CED6}"/>
              </a:ext>
            </a:extLst>
          </p:cNvPr>
          <p:cNvSpPr/>
          <p:nvPr/>
        </p:nvSpPr>
        <p:spPr>
          <a:xfrm>
            <a:off x="458808" y="2620347"/>
            <a:ext cx="6769306" cy="3008837"/>
          </a:xfrm>
          <a:prstGeom prst="rect">
            <a:avLst/>
          </a:prstGeom>
        </p:spPr>
        <p:txBody>
          <a:bodyPr wrap="square">
            <a:spAutoFit/>
          </a:bodyPr>
          <a:lstStyle/>
          <a:p>
            <a:pPr marL="285750" indent="-285750">
              <a:lnSpc>
                <a:spcPct val="150000"/>
              </a:lnSpc>
              <a:buClr>
                <a:srgbClr val="C00000"/>
              </a:buClr>
              <a:buFont typeface=".Lucida Grande UI Regular"/>
              <a:buChar char="►"/>
            </a:pPr>
            <a:r>
              <a:rPr lang="pt-PT" sz="1600" dirty="0">
                <a:solidFill>
                  <a:srgbClr val="000000"/>
                </a:solidFill>
              </a:rPr>
              <a:t>Supressão da replicação virológica</a:t>
            </a:r>
          </a:p>
          <a:p>
            <a:pPr marL="285750" indent="-285750">
              <a:lnSpc>
                <a:spcPct val="150000"/>
              </a:lnSpc>
              <a:buClr>
                <a:srgbClr val="C00000"/>
              </a:buClr>
              <a:buFont typeface=".Lucida Grande UI Regular"/>
              <a:buChar char="►"/>
            </a:pPr>
            <a:r>
              <a:rPr lang="pt-PT" sz="1600" dirty="0">
                <a:solidFill>
                  <a:srgbClr val="000000"/>
                </a:solidFill>
              </a:rPr>
              <a:t>Recuperação imunológica</a:t>
            </a:r>
            <a:endParaRPr lang="pt-PT" sz="1600" baseline="30000" dirty="0">
              <a:solidFill>
                <a:srgbClr val="000000"/>
              </a:solidFill>
            </a:endParaRPr>
          </a:p>
          <a:p>
            <a:pPr marL="285750" indent="-285750">
              <a:lnSpc>
                <a:spcPct val="150000"/>
              </a:lnSpc>
              <a:buClr>
                <a:srgbClr val="C00000"/>
              </a:buClr>
              <a:buFont typeface=".Lucida Grande UI Regular"/>
              <a:buChar char="►"/>
            </a:pPr>
            <a:r>
              <a:rPr lang="pt-PT" sz="1600" dirty="0">
                <a:solidFill>
                  <a:srgbClr val="000000"/>
                </a:solidFill>
              </a:rPr>
              <a:t>Recuperação do estado de saúde</a:t>
            </a:r>
          </a:p>
          <a:p>
            <a:pPr marL="285750" indent="-285750">
              <a:lnSpc>
                <a:spcPct val="150000"/>
              </a:lnSpc>
              <a:buClr>
                <a:srgbClr val="C00000"/>
              </a:buClr>
              <a:buFont typeface=".Lucida Grande UI Regular"/>
              <a:buChar char="►"/>
            </a:pPr>
            <a:r>
              <a:rPr lang="pt-PT" sz="1600" dirty="0">
                <a:solidFill>
                  <a:srgbClr val="000000"/>
                </a:solidFill>
              </a:rPr>
              <a:t>Melhoria da qualidade de vida</a:t>
            </a:r>
            <a:endParaRPr lang="pt-PT" sz="1600" baseline="30000" dirty="0">
              <a:solidFill>
                <a:srgbClr val="000000"/>
              </a:solidFill>
            </a:endParaRPr>
          </a:p>
          <a:p>
            <a:pPr marL="285750" indent="-285750">
              <a:lnSpc>
                <a:spcPct val="150000"/>
              </a:lnSpc>
              <a:buClr>
                <a:srgbClr val="C00000"/>
              </a:buClr>
              <a:buFont typeface=".Lucida Grande UI Regular"/>
              <a:buChar char="►"/>
            </a:pPr>
            <a:r>
              <a:rPr lang="pt-PT" sz="1600" dirty="0">
                <a:solidFill>
                  <a:srgbClr val="000000"/>
                </a:solidFill>
              </a:rPr>
              <a:t>Aumento da esperança média de vida</a:t>
            </a:r>
          </a:p>
          <a:p>
            <a:pPr marL="285750" indent="-285750">
              <a:lnSpc>
                <a:spcPct val="150000"/>
              </a:lnSpc>
              <a:buClr>
                <a:srgbClr val="C00000"/>
              </a:buClr>
              <a:buFont typeface=".Lucida Grande UI Regular"/>
              <a:buChar char="►"/>
            </a:pPr>
            <a:r>
              <a:rPr lang="pt-PT" sz="1600" dirty="0"/>
              <a:t>Redução das complicações associadas / morbilidade</a:t>
            </a:r>
          </a:p>
          <a:p>
            <a:pPr marL="285750" indent="-285750">
              <a:lnSpc>
                <a:spcPct val="150000"/>
              </a:lnSpc>
              <a:buClr>
                <a:srgbClr val="C00000"/>
              </a:buClr>
              <a:buFont typeface=".Lucida Grande UI Regular"/>
              <a:buChar char="►"/>
            </a:pPr>
            <a:r>
              <a:rPr lang="pt-PT" sz="1600" dirty="0"/>
              <a:t>Redução da mortalidade</a:t>
            </a:r>
          </a:p>
          <a:p>
            <a:pPr marL="285750" indent="-285750">
              <a:lnSpc>
                <a:spcPct val="150000"/>
              </a:lnSpc>
              <a:buClr>
                <a:srgbClr val="C00000"/>
              </a:buClr>
              <a:buFont typeface=".Lucida Grande UI Regular"/>
              <a:buChar char="►"/>
            </a:pPr>
            <a:r>
              <a:rPr lang="pt-PT" sz="1600" dirty="0">
                <a:solidFill>
                  <a:srgbClr val="000000"/>
                </a:solidFill>
              </a:rPr>
              <a:t>Maior adesão ao tratamento e retenção em cuidados a curto-médio prazo</a:t>
            </a:r>
            <a:endParaRPr lang="pt-PT" sz="1600" dirty="0"/>
          </a:p>
        </p:txBody>
      </p:sp>
      <p:sp>
        <p:nvSpPr>
          <p:cNvPr id="18" name="Rectangle 17">
            <a:extLst>
              <a:ext uri="{FF2B5EF4-FFF2-40B4-BE49-F238E27FC236}">
                <a16:creationId xmlns:a16="http://schemas.microsoft.com/office/drawing/2014/main" id="{4B94B280-EDB0-AF4C-AF31-4D6F3A084FAC}"/>
              </a:ext>
            </a:extLst>
          </p:cNvPr>
          <p:cNvSpPr/>
          <p:nvPr/>
        </p:nvSpPr>
        <p:spPr>
          <a:xfrm>
            <a:off x="7576457" y="2620347"/>
            <a:ext cx="4156735" cy="792846"/>
          </a:xfrm>
          <a:prstGeom prst="rect">
            <a:avLst/>
          </a:prstGeom>
        </p:spPr>
        <p:txBody>
          <a:bodyPr wrap="square">
            <a:spAutoFit/>
          </a:bodyPr>
          <a:lstStyle/>
          <a:p>
            <a:pPr marL="285750" indent="-285750">
              <a:lnSpc>
                <a:spcPct val="150000"/>
              </a:lnSpc>
              <a:buClr>
                <a:srgbClr val="C00000"/>
              </a:buClr>
              <a:buFont typeface=".Lucida Grande UI Regular"/>
              <a:buChar char="►"/>
            </a:pPr>
            <a:r>
              <a:rPr lang="pt-PT" sz="1600" dirty="0"/>
              <a:t>Redução da transmissibilidade </a:t>
            </a:r>
          </a:p>
          <a:p>
            <a:pPr marL="285750" indent="-285750">
              <a:lnSpc>
                <a:spcPct val="150000"/>
              </a:lnSpc>
              <a:buClr>
                <a:srgbClr val="C00000"/>
              </a:buClr>
              <a:buFont typeface=".Lucida Grande UI Regular"/>
              <a:buChar char="►"/>
            </a:pPr>
            <a:r>
              <a:rPr lang="pt-PT" sz="1600" dirty="0"/>
              <a:t>Redução da incidência</a:t>
            </a:r>
          </a:p>
        </p:txBody>
      </p:sp>
    </p:spTree>
    <p:extLst>
      <p:ext uri="{BB962C8B-B14F-4D97-AF65-F5344CB8AC3E}">
        <p14:creationId xmlns:p14="http://schemas.microsoft.com/office/powerpoint/2010/main" val="351240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CECB647-66AB-FC4D-AF73-2E3AD7A5BE9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757" t="6717" r="12147" b="2738"/>
          <a:stretch/>
        </p:blipFill>
        <p:spPr>
          <a:xfrm>
            <a:off x="2677886" y="1088571"/>
            <a:ext cx="7024914" cy="5254172"/>
          </a:xfrm>
          <a:prstGeom prst="rect">
            <a:avLst/>
          </a:prstGeom>
        </p:spPr>
      </p:pic>
      <p:sp>
        <p:nvSpPr>
          <p:cNvPr id="5" name="Rectangle 4"/>
          <p:cNvSpPr/>
          <p:nvPr/>
        </p:nvSpPr>
        <p:spPr>
          <a:xfrm>
            <a:off x="182079" y="1295679"/>
            <a:ext cx="4188215" cy="400110"/>
          </a:xfrm>
          <a:prstGeom prst="rect">
            <a:avLst/>
          </a:prstGeom>
        </p:spPr>
        <p:txBody>
          <a:bodyPr wrap="square">
            <a:spAutoFit/>
          </a:bodyPr>
          <a:lstStyle/>
          <a:p>
            <a:r>
              <a:rPr lang="en-US" sz="2000" b="1" dirty="0"/>
              <a:t>METAS DA OMS 95-95-95 …</a:t>
            </a:r>
            <a:endParaRPr lang="pt-PT" sz="2000" dirty="0"/>
          </a:p>
        </p:txBody>
      </p:sp>
      <p:sp>
        <p:nvSpPr>
          <p:cNvPr id="4" name="Rectangle 3"/>
          <p:cNvSpPr/>
          <p:nvPr/>
        </p:nvSpPr>
        <p:spPr>
          <a:xfrm>
            <a:off x="558800" y="6342743"/>
            <a:ext cx="9144000" cy="338554"/>
          </a:xfrm>
          <a:prstGeom prst="rect">
            <a:avLst/>
          </a:prstGeom>
        </p:spPr>
        <p:txBody>
          <a:bodyPr wrap="square">
            <a:spAutoFit/>
          </a:bodyPr>
          <a:lstStyle/>
          <a:p>
            <a:r>
              <a:rPr lang="en-US" sz="800" dirty="0">
                <a:solidFill>
                  <a:schemeClr val="tx1">
                    <a:lumMod val="65000"/>
                    <a:lumOff val="35000"/>
                  </a:schemeClr>
                </a:solidFill>
              </a:rPr>
              <a:t>OMS, </a:t>
            </a:r>
            <a:r>
              <a:rPr lang="en-US" sz="800" dirty="0" err="1">
                <a:solidFill>
                  <a:schemeClr val="tx1">
                    <a:lumMod val="65000"/>
                    <a:lumOff val="35000"/>
                  </a:schemeClr>
                </a:solidFill>
              </a:rPr>
              <a:t>Organização</a:t>
            </a:r>
            <a:r>
              <a:rPr lang="en-US" sz="800" dirty="0">
                <a:solidFill>
                  <a:schemeClr val="tx1">
                    <a:lumMod val="65000"/>
                    <a:lumOff val="35000"/>
                  </a:schemeClr>
                </a:solidFill>
              </a:rPr>
              <a:t> Mundial de </a:t>
            </a:r>
            <a:r>
              <a:rPr lang="en-US" sz="800" dirty="0" err="1">
                <a:solidFill>
                  <a:schemeClr val="tx1">
                    <a:lumMod val="65000"/>
                    <a:lumOff val="35000"/>
                  </a:schemeClr>
                </a:solidFill>
              </a:rPr>
              <a:t>Saúde</a:t>
            </a:r>
            <a:r>
              <a:rPr lang="en-US" sz="800" dirty="0">
                <a:solidFill>
                  <a:schemeClr val="tx1">
                    <a:lumMod val="65000"/>
                    <a:lumOff val="35000"/>
                  </a:schemeClr>
                </a:solidFill>
              </a:rPr>
              <a:t>; PVVIH, </a:t>
            </a:r>
            <a:r>
              <a:rPr lang="en-US" sz="800" dirty="0" err="1">
                <a:solidFill>
                  <a:schemeClr val="tx1">
                    <a:lumMod val="65000"/>
                    <a:lumOff val="35000"/>
                  </a:schemeClr>
                </a:solidFill>
              </a:rPr>
              <a:t>pessoas</a:t>
            </a:r>
            <a:r>
              <a:rPr lang="en-US" sz="800" dirty="0">
                <a:solidFill>
                  <a:schemeClr val="tx1">
                    <a:lumMod val="65000"/>
                    <a:lumOff val="35000"/>
                  </a:schemeClr>
                </a:solidFill>
              </a:rPr>
              <a:t> que </a:t>
            </a:r>
            <a:r>
              <a:rPr lang="en-US" sz="800" dirty="0" err="1">
                <a:solidFill>
                  <a:schemeClr val="tx1">
                    <a:lumMod val="65000"/>
                    <a:lumOff val="35000"/>
                  </a:schemeClr>
                </a:solidFill>
              </a:rPr>
              <a:t>vivem</a:t>
            </a:r>
            <a:r>
              <a:rPr lang="en-US" sz="800" dirty="0">
                <a:solidFill>
                  <a:schemeClr val="tx1">
                    <a:lumMod val="65000"/>
                    <a:lumOff val="35000"/>
                  </a:schemeClr>
                </a:solidFill>
              </a:rPr>
              <a:t> com VIH</a:t>
            </a:r>
          </a:p>
          <a:p>
            <a:r>
              <a:rPr lang="en-US" sz="800" dirty="0" err="1">
                <a:solidFill>
                  <a:schemeClr val="tx1">
                    <a:lumMod val="65000"/>
                    <a:lumOff val="35000"/>
                  </a:schemeClr>
                </a:solidFill>
              </a:rPr>
              <a:t>Adaptado</a:t>
            </a:r>
            <a:r>
              <a:rPr lang="en-US" sz="800" dirty="0">
                <a:solidFill>
                  <a:schemeClr val="tx1">
                    <a:lumMod val="65000"/>
                    <a:lumOff val="35000"/>
                  </a:schemeClr>
                </a:solidFill>
              </a:rPr>
              <a:t> de https://www.unaids.org/en/resources/presscentre/featurestories/2021/july/20210721_2025-aids-targets</a:t>
            </a:r>
            <a:endParaRPr lang="pt-PT" sz="800" dirty="0">
              <a:solidFill>
                <a:schemeClr val="tx1">
                  <a:lumMod val="65000"/>
                  <a:lumOff val="35000"/>
                </a:schemeClr>
              </a:solidFill>
            </a:endParaRPr>
          </a:p>
        </p:txBody>
      </p:sp>
      <p:sp>
        <p:nvSpPr>
          <p:cNvPr id="9" name="Rectangle 4">
            <a:extLst>
              <a:ext uri="{FF2B5EF4-FFF2-40B4-BE49-F238E27FC236}">
                <a16:creationId xmlns:a16="http://schemas.microsoft.com/office/drawing/2014/main" id="{853FAC31-DFEF-014B-9669-02162C4DD37F}"/>
              </a:ext>
            </a:extLst>
          </p:cNvPr>
          <p:cNvSpPr/>
          <p:nvPr/>
        </p:nvSpPr>
        <p:spPr>
          <a:xfrm>
            <a:off x="161513" y="237151"/>
            <a:ext cx="8164020" cy="461665"/>
          </a:xfrm>
          <a:prstGeom prst="rect">
            <a:avLst/>
          </a:prstGeom>
        </p:spPr>
        <p:txBody>
          <a:bodyPr wrap="square">
            <a:spAutoFit/>
          </a:bodyPr>
          <a:lstStyle/>
          <a:p>
            <a:r>
              <a:rPr lang="en-US" sz="2400" b="1" dirty="0">
                <a:solidFill>
                  <a:srgbClr val="C00000"/>
                </a:solidFill>
              </a:rPr>
              <a:t>A CAMINHO DO CONTROLO DA PANDEMIA POR VIH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867" y="6328807"/>
            <a:ext cx="9144000" cy="338554"/>
          </a:xfrm>
          <a:prstGeom prst="rect">
            <a:avLst/>
          </a:prstGeom>
        </p:spPr>
        <p:txBody>
          <a:bodyPr wrap="square">
            <a:spAutoFit/>
          </a:bodyPr>
          <a:lstStyle/>
          <a:p>
            <a:r>
              <a:rPr lang="en-US" sz="800" dirty="0">
                <a:solidFill>
                  <a:schemeClr val="tx1">
                    <a:lumMod val="65000"/>
                    <a:lumOff val="35000"/>
                  </a:schemeClr>
                </a:solidFill>
              </a:rPr>
              <a:t>PVVIH, </a:t>
            </a:r>
            <a:r>
              <a:rPr lang="en-US" sz="800" dirty="0" err="1">
                <a:solidFill>
                  <a:schemeClr val="tx1">
                    <a:lumMod val="65000"/>
                    <a:lumOff val="35000"/>
                  </a:schemeClr>
                </a:solidFill>
              </a:rPr>
              <a:t>pessoas</a:t>
            </a:r>
            <a:r>
              <a:rPr lang="en-US" sz="800" dirty="0">
                <a:solidFill>
                  <a:schemeClr val="tx1">
                    <a:lumMod val="65000"/>
                    <a:lumOff val="35000"/>
                  </a:schemeClr>
                </a:solidFill>
              </a:rPr>
              <a:t> que </a:t>
            </a:r>
            <a:r>
              <a:rPr lang="en-US" sz="800" dirty="0" err="1">
                <a:solidFill>
                  <a:schemeClr val="tx1">
                    <a:lumMod val="65000"/>
                    <a:lumOff val="35000"/>
                  </a:schemeClr>
                </a:solidFill>
              </a:rPr>
              <a:t>vivem</a:t>
            </a:r>
            <a:r>
              <a:rPr lang="en-US" sz="800" dirty="0">
                <a:solidFill>
                  <a:schemeClr val="tx1">
                    <a:lumMod val="65000"/>
                    <a:lumOff val="35000"/>
                  </a:schemeClr>
                </a:solidFill>
              </a:rPr>
              <a:t> com VIH</a:t>
            </a:r>
          </a:p>
          <a:p>
            <a:r>
              <a:rPr lang="en-US" sz="800" dirty="0" err="1">
                <a:solidFill>
                  <a:schemeClr val="tx1">
                    <a:lumMod val="65000"/>
                    <a:lumOff val="35000"/>
                  </a:schemeClr>
                </a:solidFill>
              </a:rPr>
              <a:t>Adaptado</a:t>
            </a:r>
            <a:r>
              <a:rPr lang="en-US" sz="800" dirty="0">
                <a:solidFill>
                  <a:schemeClr val="tx1">
                    <a:lumMod val="65000"/>
                    <a:lumOff val="35000"/>
                  </a:schemeClr>
                </a:solidFill>
              </a:rPr>
              <a:t> de https://aids2020.unaids.org/chapter/chapter-2-2020-commitments/the-hiv-test-and-treat-cascade/</a:t>
            </a:r>
            <a:endParaRPr lang="pt-PT" sz="800" dirty="0">
              <a:solidFill>
                <a:schemeClr val="tx1">
                  <a:lumMod val="65000"/>
                  <a:lumOff val="35000"/>
                </a:schemeClr>
              </a:solidFill>
            </a:endParaRPr>
          </a:p>
        </p:txBody>
      </p:sp>
      <p:sp>
        <p:nvSpPr>
          <p:cNvPr id="7" name="Rectangle 6">
            <a:extLst>
              <a:ext uri="{FF2B5EF4-FFF2-40B4-BE49-F238E27FC236}">
                <a16:creationId xmlns:a16="http://schemas.microsoft.com/office/drawing/2014/main" id="{A27ECDC6-AA7F-5C43-B555-176930D8A7A9}"/>
              </a:ext>
            </a:extLst>
          </p:cNvPr>
          <p:cNvSpPr/>
          <p:nvPr/>
        </p:nvSpPr>
        <p:spPr>
          <a:xfrm>
            <a:off x="155183" y="1334735"/>
            <a:ext cx="4658862" cy="400110"/>
          </a:xfrm>
          <a:prstGeom prst="rect">
            <a:avLst/>
          </a:prstGeom>
        </p:spPr>
        <p:txBody>
          <a:bodyPr wrap="square">
            <a:spAutoFit/>
          </a:bodyPr>
          <a:lstStyle/>
          <a:p>
            <a:r>
              <a:rPr lang="en-US" sz="2000" b="1" dirty="0"/>
              <a:t>CASCATA GLOBAL DO TRATAMENTO, 2019 </a:t>
            </a:r>
          </a:p>
        </p:txBody>
      </p:sp>
      <p:sp>
        <p:nvSpPr>
          <p:cNvPr id="9" name="Rectangle 4">
            <a:extLst>
              <a:ext uri="{FF2B5EF4-FFF2-40B4-BE49-F238E27FC236}">
                <a16:creationId xmlns:a16="http://schemas.microsoft.com/office/drawing/2014/main" id="{782A142B-0A80-844E-A5B7-D47CDD43472C}"/>
              </a:ext>
            </a:extLst>
          </p:cNvPr>
          <p:cNvSpPr/>
          <p:nvPr/>
        </p:nvSpPr>
        <p:spPr>
          <a:xfrm>
            <a:off x="161513" y="237151"/>
            <a:ext cx="8164020" cy="461665"/>
          </a:xfrm>
          <a:prstGeom prst="rect">
            <a:avLst/>
          </a:prstGeom>
        </p:spPr>
        <p:txBody>
          <a:bodyPr wrap="square">
            <a:spAutoFit/>
          </a:bodyPr>
          <a:lstStyle/>
          <a:p>
            <a:r>
              <a:rPr lang="en-US" sz="2400" b="1" dirty="0">
                <a:solidFill>
                  <a:srgbClr val="C00000"/>
                </a:solidFill>
              </a:rPr>
              <a:t>A CAMINHO DO CONTROLO DA PANDEMIA POR VIH </a:t>
            </a:r>
          </a:p>
        </p:txBody>
      </p:sp>
      <p:pic>
        <p:nvPicPr>
          <p:cNvPr id="4" name="Graphic 3">
            <a:extLst>
              <a:ext uri="{FF2B5EF4-FFF2-40B4-BE49-F238E27FC236}">
                <a16:creationId xmlns:a16="http://schemas.microsoft.com/office/drawing/2014/main" id="{A7E8A219-4CF8-5341-BB7C-A22A5906AA5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346" t="20901" r="14464" b="22803"/>
          <a:stretch/>
        </p:blipFill>
        <p:spPr>
          <a:xfrm>
            <a:off x="1748970" y="1901371"/>
            <a:ext cx="8679543" cy="386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720" y="2204657"/>
            <a:ext cx="11409286" cy="2585323"/>
          </a:xfrm>
          <a:prstGeom prst="rect">
            <a:avLst/>
          </a:prstGeom>
        </p:spPr>
        <p:txBody>
          <a:bodyPr wrap="square">
            <a:spAutoFit/>
          </a:bodyPr>
          <a:lstStyle/>
          <a:p>
            <a:r>
              <a:rPr lang="pt-PT" b="1" dirty="0"/>
              <a:t>	ASSIM QUE POSSÍVEL</a:t>
            </a:r>
            <a:r>
              <a:rPr lang="pt-PT" dirty="0"/>
              <a:t>, APÓS CONFIRMAÇÃO DO DIAGNÓSTICO.</a:t>
            </a:r>
          </a:p>
          <a:p>
            <a:endParaRPr lang="pt-PT" dirty="0"/>
          </a:p>
          <a:p>
            <a:r>
              <a:rPr lang="pt-PT" dirty="0"/>
              <a:t>	OMS …. NOS PRIMEIROS 7 DIAS, IDEALMENTE NO MESMO DIA.</a:t>
            </a:r>
          </a:p>
          <a:p>
            <a:endParaRPr lang="pt-PT" dirty="0"/>
          </a:p>
          <a:p>
            <a:r>
              <a:rPr lang="pt-PT" dirty="0"/>
              <a:t>	</a:t>
            </a:r>
            <a:r>
              <a:rPr lang="pt-PT" b="1" dirty="0"/>
              <a:t>NO MESMO DIA </a:t>
            </a:r>
            <a:r>
              <a:rPr lang="pt-PT" dirty="0"/>
              <a:t>(</a:t>
            </a:r>
            <a:r>
              <a:rPr lang="pt-PT" i="1" dirty="0"/>
              <a:t>TEST AND TREAT </a:t>
            </a:r>
            <a:r>
              <a:rPr lang="pt-PT" dirty="0"/>
              <a:t>/ </a:t>
            </a:r>
            <a:r>
              <a:rPr lang="pt-PT" i="1" dirty="0"/>
              <a:t>SAME DAY TREATMENT STRATEGY</a:t>
            </a:r>
            <a:r>
              <a:rPr lang="pt-PT" dirty="0"/>
              <a:t>)</a:t>
            </a:r>
          </a:p>
          <a:p>
            <a:endParaRPr lang="pt-PT" dirty="0"/>
          </a:p>
          <a:p>
            <a:r>
              <a:rPr lang="pt-PT" dirty="0"/>
              <a:t>	…. EM CENÁRIOS ONDE EXISTAM PROTOCOLOS DEFINIDOS E ACESSO RESTRITO AO ESTUDO LABORATORIAL BASAL (ex. HLAB57*01, teste genotípico de resistência aos ARV), assim como acesso limitado ou condicionado a monitorização virológica regular, a fármacos ARV de última geração ou risco de interrupção de stocks farmacológicos.</a:t>
            </a:r>
          </a:p>
        </p:txBody>
      </p:sp>
      <p:sp>
        <p:nvSpPr>
          <p:cNvPr id="3" name="TextBox 2"/>
          <p:cNvSpPr txBox="1"/>
          <p:nvPr/>
        </p:nvSpPr>
        <p:spPr>
          <a:xfrm>
            <a:off x="159124" y="6041048"/>
            <a:ext cx="11899526" cy="584775"/>
          </a:xfrm>
          <a:prstGeom prst="rect">
            <a:avLst/>
          </a:prstGeom>
          <a:noFill/>
        </p:spPr>
        <p:txBody>
          <a:bodyPr wrap="square" rtlCol="0">
            <a:spAutoFit/>
          </a:bodyPr>
          <a:lstStyle/>
          <a:p>
            <a:r>
              <a:rPr lang="en-GB" sz="800" dirty="0">
                <a:solidFill>
                  <a:schemeClr val="tx1">
                    <a:lumMod val="65000"/>
                    <a:lumOff val="35000"/>
                  </a:schemeClr>
                </a:solidFill>
              </a:rPr>
              <a:t>ARV, </a:t>
            </a:r>
            <a:r>
              <a:rPr lang="en-GB" sz="800" dirty="0" err="1">
                <a:solidFill>
                  <a:schemeClr val="tx1">
                    <a:lumMod val="65000"/>
                    <a:lumOff val="35000"/>
                  </a:schemeClr>
                </a:solidFill>
              </a:rPr>
              <a:t>antirretrovírico</a:t>
            </a:r>
            <a:r>
              <a:rPr lang="en-GB" sz="800" dirty="0">
                <a:solidFill>
                  <a:schemeClr val="tx1">
                    <a:lumMod val="65000"/>
                    <a:lumOff val="35000"/>
                  </a:schemeClr>
                </a:solidFill>
              </a:rPr>
              <a:t>; OMS, </a:t>
            </a:r>
            <a:r>
              <a:rPr lang="en-GB" sz="800" dirty="0" err="1">
                <a:solidFill>
                  <a:schemeClr val="tx1">
                    <a:lumMod val="65000"/>
                    <a:lumOff val="35000"/>
                  </a:schemeClr>
                </a:solidFill>
              </a:rPr>
              <a:t>Organização</a:t>
            </a:r>
            <a:r>
              <a:rPr lang="en-GB" sz="800" dirty="0">
                <a:solidFill>
                  <a:schemeClr val="tx1">
                    <a:lumMod val="65000"/>
                    <a:lumOff val="35000"/>
                  </a:schemeClr>
                </a:solidFill>
              </a:rPr>
              <a:t> Mundial de </a:t>
            </a:r>
            <a:r>
              <a:rPr lang="en-GB" sz="800" dirty="0" err="1">
                <a:solidFill>
                  <a:schemeClr val="tx1">
                    <a:lumMod val="65000"/>
                    <a:lumOff val="35000"/>
                  </a:schemeClr>
                </a:solidFill>
              </a:rPr>
              <a:t>Saúde</a:t>
            </a:r>
            <a:endParaRPr lang="en-GB" sz="800" dirty="0">
              <a:solidFill>
                <a:schemeClr val="tx1">
                  <a:lumMod val="65000"/>
                  <a:lumOff val="35000"/>
                </a:schemeClr>
              </a:solidFill>
            </a:endParaRPr>
          </a:p>
          <a:p>
            <a:endParaRPr lang="en-GB" sz="800" dirty="0">
              <a:solidFill>
                <a:schemeClr val="tx1">
                  <a:lumMod val="65000"/>
                  <a:lumOff val="35000"/>
                </a:schemeClr>
              </a:solidFill>
            </a:endParaRPr>
          </a:p>
          <a:p>
            <a:r>
              <a:rPr lang="en-GB" sz="800" dirty="0">
                <a:solidFill>
                  <a:schemeClr val="tx1">
                    <a:lumMod val="65000"/>
                    <a:lumOff val="35000"/>
                  </a:schemeClr>
                </a:solidFill>
              </a:rPr>
              <a:t>Boyd MA </a:t>
            </a:r>
            <a:r>
              <a:rPr lang="en-GB" sz="800" i="1" dirty="0">
                <a:solidFill>
                  <a:schemeClr val="tx1">
                    <a:lumMod val="65000"/>
                    <a:lumOff val="35000"/>
                  </a:schemeClr>
                </a:solidFill>
              </a:rPr>
              <a:t>et al</a:t>
            </a:r>
            <a:r>
              <a:rPr lang="en-GB" sz="800" dirty="0">
                <a:solidFill>
                  <a:schemeClr val="tx1">
                    <a:lumMod val="65000"/>
                    <a:lumOff val="35000"/>
                  </a:schemeClr>
                </a:solidFill>
              </a:rPr>
              <a:t>. Rapid initiation of antiretroviral therapy at HIV diagnosis: definition, process, knowledge gaps. HIV Medicine. 2019;20(Suppl 1):3-11. DOI:10.1111/hiv.12708 </a:t>
            </a:r>
          </a:p>
          <a:p>
            <a:r>
              <a:rPr lang="en-GB" sz="800" dirty="0" err="1">
                <a:solidFill>
                  <a:schemeClr val="tx1">
                    <a:lumMod val="65000"/>
                    <a:lumOff val="35000"/>
                  </a:schemeClr>
                </a:solidFill>
              </a:rPr>
              <a:t>Phanuphak</a:t>
            </a:r>
            <a:r>
              <a:rPr lang="en-GB" sz="800" dirty="0">
                <a:solidFill>
                  <a:schemeClr val="tx1">
                    <a:lumMod val="65000"/>
                    <a:lumOff val="35000"/>
                  </a:schemeClr>
                </a:solidFill>
              </a:rPr>
              <a:t> N </a:t>
            </a:r>
            <a:r>
              <a:rPr lang="en-GB" sz="800" i="1" dirty="0">
                <a:solidFill>
                  <a:schemeClr val="tx1">
                    <a:lumMod val="65000"/>
                    <a:lumOff val="35000"/>
                  </a:schemeClr>
                </a:solidFill>
              </a:rPr>
              <a:t>et al</a:t>
            </a:r>
            <a:r>
              <a:rPr lang="en-GB" sz="800" dirty="0">
                <a:solidFill>
                  <a:schemeClr val="tx1">
                    <a:lumMod val="65000"/>
                    <a:lumOff val="35000"/>
                  </a:schemeClr>
                </a:solidFill>
              </a:rPr>
              <a:t>. Optimising treatment in the test-and-treat strategy: what are we waiting for? Lancet HIV. 2019;6:e715-22. http://dx.doi.org/10.1016/S2352-3018(19)30236-X.</a:t>
            </a:r>
          </a:p>
        </p:txBody>
      </p:sp>
      <p:sp>
        <p:nvSpPr>
          <p:cNvPr id="6" name="Rectangle 5">
            <a:extLst>
              <a:ext uri="{FF2B5EF4-FFF2-40B4-BE49-F238E27FC236}">
                <a16:creationId xmlns:a16="http://schemas.microsoft.com/office/drawing/2014/main" id="{9344C204-93CD-8242-B120-21A9CC5E7CD7}"/>
              </a:ext>
            </a:extLst>
          </p:cNvPr>
          <p:cNvSpPr/>
          <p:nvPr/>
        </p:nvSpPr>
        <p:spPr>
          <a:xfrm>
            <a:off x="336720" y="1482811"/>
            <a:ext cx="4658862" cy="400110"/>
          </a:xfrm>
          <a:prstGeom prst="rect">
            <a:avLst/>
          </a:prstGeom>
        </p:spPr>
        <p:txBody>
          <a:bodyPr wrap="square">
            <a:spAutoFit/>
          </a:bodyPr>
          <a:lstStyle/>
          <a:p>
            <a:r>
              <a:rPr lang="en-US" sz="2000" b="1" dirty="0"/>
              <a:t>INÍCIO RÁPIDO DO TRATAMENTO ARV</a:t>
            </a:r>
          </a:p>
        </p:txBody>
      </p:sp>
      <p:sp>
        <p:nvSpPr>
          <p:cNvPr id="8" name="Rectangle 4">
            <a:extLst>
              <a:ext uri="{FF2B5EF4-FFF2-40B4-BE49-F238E27FC236}">
                <a16:creationId xmlns:a16="http://schemas.microsoft.com/office/drawing/2014/main" id="{6F05AD2B-3360-F647-8A97-53787FD5D606}"/>
              </a:ext>
            </a:extLst>
          </p:cNvPr>
          <p:cNvSpPr/>
          <p:nvPr/>
        </p:nvSpPr>
        <p:spPr>
          <a:xfrm>
            <a:off x="161513" y="237151"/>
            <a:ext cx="8164020" cy="461665"/>
          </a:xfrm>
          <a:prstGeom prst="rect">
            <a:avLst/>
          </a:prstGeom>
        </p:spPr>
        <p:txBody>
          <a:bodyPr wrap="square">
            <a:spAutoFit/>
          </a:bodyPr>
          <a:lstStyle/>
          <a:p>
            <a:r>
              <a:rPr lang="en-US" sz="2400" b="1" dirty="0">
                <a:solidFill>
                  <a:srgbClr val="C00000"/>
                </a:solidFill>
              </a:rPr>
              <a:t>DEFINIÇÃO DE CONCEITOS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3866A7-B62D-C74B-97B5-A4946991038B}"/>
              </a:ext>
            </a:extLst>
          </p:cNvPr>
          <p:cNvSpPr/>
          <p:nvPr/>
        </p:nvSpPr>
        <p:spPr>
          <a:xfrm flipH="1">
            <a:off x="1550373" y="1661218"/>
            <a:ext cx="9091254" cy="3092211"/>
          </a:xfrm>
          <a:prstGeom prst="rect">
            <a:avLst/>
          </a:prstGeom>
          <a:solidFill>
            <a:srgbClr val="6BBAF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T">
              <a:solidFill>
                <a:schemeClr val="bg1"/>
              </a:solidFill>
            </a:endParaRPr>
          </a:p>
        </p:txBody>
      </p:sp>
      <p:sp>
        <p:nvSpPr>
          <p:cNvPr id="3" name="TextBox 2"/>
          <p:cNvSpPr txBox="1"/>
          <p:nvPr/>
        </p:nvSpPr>
        <p:spPr>
          <a:xfrm>
            <a:off x="173787" y="6333015"/>
            <a:ext cx="9144000" cy="215444"/>
          </a:xfrm>
          <a:prstGeom prst="rect">
            <a:avLst/>
          </a:prstGeom>
          <a:noFill/>
        </p:spPr>
        <p:txBody>
          <a:bodyPr wrap="square" rtlCol="0">
            <a:spAutoFit/>
          </a:bodyPr>
          <a:lstStyle/>
          <a:p>
            <a:r>
              <a:rPr lang="en-GB" sz="800" dirty="0">
                <a:solidFill>
                  <a:schemeClr val="tx1">
                    <a:lumMod val="65000"/>
                    <a:lumOff val="35000"/>
                  </a:schemeClr>
                </a:solidFill>
              </a:rPr>
              <a:t>Boyd MA </a:t>
            </a:r>
            <a:r>
              <a:rPr lang="en-GB" sz="800" i="1" dirty="0">
                <a:solidFill>
                  <a:schemeClr val="tx1">
                    <a:lumMod val="65000"/>
                    <a:lumOff val="35000"/>
                  </a:schemeClr>
                </a:solidFill>
              </a:rPr>
              <a:t>et al</a:t>
            </a:r>
            <a:r>
              <a:rPr lang="en-GB" sz="800" dirty="0">
                <a:solidFill>
                  <a:schemeClr val="tx1">
                    <a:lumMod val="65000"/>
                    <a:lumOff val="35000"/>
                  </a:schemeClr>
                </a:solidFill>
              </a:rPr>
              <a:t>. Rapid initiation of antiretroviral therapy at HIV diagnosis: definition, process, knowledge gaps. HIV Medicine. 2019;20(Suppl 1):3-11. DOI:10.1111/hiv.12708</a:t>
            </a:r>
          </a:p>
        </p:txBody>
      </p:sp>
      <p:sp>
        <p:nvSpPr>
          <p:cNvPr id="6" name="Rectangle 4">
            <a:extLst>
              <a:ext uri="{FF2B5EF4-FFF2-40B4-BE49-F238E27FC236}">
                <a16:creationId xmlns:a16="http://schemas.microsoft.com/office/drawing/2014/main" id="{F40C3F42-7FF5-BE44-8797-F04BDC608DCF}"/>
              </a:ext>
            </a:extLst>
          </p:cNvPr>
          <p:cNvSpPr/>
          <p:nvPr/>
        </p:nvSpPr>
        <p:spPr>
          <a:xfrm>
            <a:off x="161513" y="237151"/>
            <a:ext cx="8164020" cy="461665"/>
          </a:xfrm>
          <a:prstGeom prst="rect">
            <a:avLst/>
          </a:prstGeom>
        </p:spPr>
        <p:txBody>
          <a:bodyPr wrap="square">
            <a:spAutoFit/>
          </a:bodyPr>
          <a:lstStyle/>
          <a:p>
            <a:r>
              <a:rPr lang="pt-PT" sz="2400" b="1" dirty="0">
                <a:solidFill>
                  <a:srgbClr val="C00000"/>
                </a:solidFill>
              </a:rPr>
              <a:t>DADOS DA MEDICINA BASEADA NA EVIDÊNCIA</a:t>
            </a:r>
          </a:p>
        </p:txBody>
      </p:sp>
      <p:pic>
        <p:nvPicPr>
          <p:cNvPr id="10" name="Graphic 9">
            <a:extLst>
              <a:ext uri="{FF2B5EF4-FFF2-40B4-BE49-F238E27FC236}">
                <a16:creationId xmlns:a16="http://schemas.microsoft.com/office/drawing/2014/main" id="{83AB9485-F4B1-0441-9ADF-F404DAA54527}"/>
              </a:ext>
            </a:extLst>
          </p:cNvPr>
          <p:cNvPicPr>
            <a:picLocks noChangeAspect="1"/>
          </p:cNvPicPr>
          <p:nvPr/>
        </p:nvPicPr>
        <p:blipFill rotWithShape="1">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7973638" y="2308432"/>
            <a:ext cx="2667989" cy="2444997"/>
          </a:xfrm>
          <a:prstGeom prst="rect">
            <a:avLst/>
          </a:prstGeom>
        </p:spPr>
      </p:pic>
      <p:sp>
        <p:nvSpPr>
          <p:cNvPr id="7" name="Rectangle 6">
            <a:extLst>
              <a:ext uri="{FF2B5EF4-FFF2-40B4-BE49-F238E27FC236}">
                <a16:creationId xmlns:a16="http://schemas.microsoft.com/office/drawing/2014/main" id="{83998D70-1476-CE44-B61B-71B690924D1F}"/>
              </a:ext>
            </a:extLst>
          </p:cNvPr>
          <p:cNvSpPr/>
          <p:nvPr/>
        </p:nvSpPr>
        <p:spPr>
          <a:xfrm>
            <a:off x="1917495" y="1962159"/>
            <a:ext cx="8097362" cy="2585323"/>
          </a:xfrm>
          <a:prstGeom prst="rect">
            <a:avLst/>
          </a:prstGeom>
        </p:spPr>
        <p:txBody>
          <a:bodyPr wrap="square">
            <a:spAutoFit/>
          </a:bodyPr>
          <a:lstStyle/>
          <a:p>
            <a:pPr marL="285750" indent="-285750">
              <a:buClr>
                <a:srgbClr val="C00000"/>
              </a:buClr>
              <a:buFont typeface=".Lucida Grande UI Regular"/>
              <a:buChar char="►"/>
            </a:pPr>
            <a:r>
              <a:rPr lang="pt-PT" dirty="0"/>
              <a:t>Presentemente, a evidência científica disponível não recomenda a adoção da estratégia de </a:t>
            </a:r>
            <a:r>
              <a:rPr lang="pt-PT" i="1" dirty="0" err="1"/>
              <a:t>test-and-treat</a:t>
            </a:r>
            <a:r>
              <a:rPr lang="pt-PT" i="1" dirty="0"/>
              <a:t>, </a:t>
            </a:r>
            <a:r>
              <a:rPr lang="pt-PT" dirty="0"/>
              <a:t>de forma universal e transversal,</a:t>
            </a:r>
            <a:r>
              <a:rPr lang="pt-PT" i="1" dirty="0"/>
              <a:t> </a:t>
            </a:r>
            <a:r>
              <a:rPr lang="pt-PT" dirty="0"/>
              <a:t>para todas as pessoas diagnosticadas com infeção por VIH.</a:t>
            </a:r>
          </a:p>
          <a:p>
            <a:pPr marL="285750" indent="-285750">
              <a:buClr>
                <a:srgbClr val="C00000"/>
              </a:buClr>
              <a:buFont typeface=".Lucida Grande UI Regular"/>
              <a:buChar char="►"/>
            </a:pPr>
            <a:endParaRPr lang="pt-PT" dirty="0"/>
          </a:p>
          <a:p>
            <a:pPr marL="285750" indent="-285750">
              <a:buClr>
                <a:srgbClr val="C00000"/>
              </a:buClr>
              <a:buFont typeface=".Lucida Grande UI Regular"/>
              <a:buChar char="►"/>
            </a:pPr>
            <a:r>
              <a:rPr lang="pt-PT" dirty="0"/>
              <a:t>Evidência mais robusta em cenários de países com baixos recursos em saúde (países de baixo/médio rendimento).</a:t>
            </a:r>
          </a:p>
          <a:p>
            <a:pPr marL="285750" indent="-285750">
              <a:buClr>
                <a:srgbClr val="C00000"/>
              </a:buClr>
              <a:buFont typeface=".Lucida Grande UI Regular"/>
              <a:buChar char="►"/>
            </a:pPr>
            <a:endParaRPr lang="pt-PT" dirty="0"/>
          </a:p>
          <a:p>
            <a:pPr marL="285750" indent="-285750">
              <a:buClr>
                <a:srgbClr val="C00000"/>
              </a:buClr>
              <a:buFont typeface=".Lucida Grande UI Regular"/>
              <a:buChar char="►"/>
            </a:pPr>
            <a:r>
              <a:rPr lang="pt-PT" dirty="0"/>
              <a:t>Evidência escassa em países com elevados recursos em saúde (países de elevado rendimento).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787" y="6287012"/>
            <a:ext cx="6350384" cy="338554"/>
          </a:xfrm>
          <a:prstGeom prst="rect">
            <a:avLst/>
          </a:prstGeom>
          <a:noFill/>
        </p:spPr>
        <p:txBody>
          <a:bodyPr wrap="square" rtlCol="0">
            <a:spAutoFit/>
          </a:bodyPr>
          <a:lstStyle/>
          <a:p>
            <a:r>
              <a:rPr lang="en-GB" sz="800" dirty="0">
                <a:solidFill>
                  <a:schemeClr val="tx1">
                    <a:lumMod val="65000"/>
                    <a:lumOff val="35000"/>
                  </a:schemeClr>
                </a:solidFill>
              </a:rPr>
              <a:t>ART, </a:t>
            </a:r>
            <a:r>
              <a:rPr lang="en-GB" sz="800" i="1" dirty="0">
                <a:solidFill>
                  <a:schemeClr val="tx1">
                    <a:lumMod val="65000"/>
                    <a:lumOff val="35000"/>
                  </a:schemeClr>
                </a:solidFill>
              </a:rPr>
              <a:t>antiretroviral therapy</a:t>
            </a:r>
            <a:r>
              <a:rPr lang="en-GB" sz="800" dirty="0">
                <a:solidFill>
                  <a:schemeClr val="tx1">
                    <a:lumMod val="65000"/>
                    <a:lumOff val="35000"/>
                  </a:schemeClr>
                </a:solidFill>
              </a:rPr>
              <a:t>; CI, </a:t>
            </a:r>
            <a:r>
              <a:rPr lang="en-GB" sz="800" i="1" dirty="0">
                <a:solidFill>
                  <a:schemeClr val="tx1">
                    <a:lumMod val="65000"/>
                    <a:lumOff val="35000"/>
                  </a:schemeClr>
                </a:solidFill>
              </a:rPr>
              <a:t>confidence</a:t>
            </a:r>
            <a:r>
              <a:rPr lang="en-GB" sz="800" dirty="0">
                <a:solidFill>
                  <a:schemeClr val="tx1">
                    <a:lumMod val="65000"/>
                    <a:lumOff val="35000"/>
                  </a:schemeClr>
                </a:solidFill>
              </a:rPr>
              <a:t> </a:t>
            </a:r>
            <a:r>
              <a:rPr lang="en-GB" sz="800" i="1" dirty="0">
                <a:solidFill>
                  <a:schemeClr val="tx1">
                    <a:lumMod val="65000"/>
                    <a:lumOff val="35000"/>
                  </a:schemeClr>
                </a:solidFill>
              </a:rPr>
              <a:t>interval</a:t>
            </a:r>
            <a:r>
              <a:rPr lang="en-GB" sz="800" dirty="0">
                <a:solidFill>
                  <a:schemeClr val="tx1">
                    <a:lumMod val="65000"/>
                    <a:lumOff val="35000"/>
                  </a:schemeClr>
                </a:solidFill>
              </a:rPr>
              <a:t>; LTFU, </a:t>
            </a:r>
            <a:r>
              <a:rPr lang="en-GB" sz="800" i="1" dirty="0">
                <a:solidFill>
                  <a:schemeClr val="tx1">
                    <a:lumMod val="65000"/>
                    <a:lumOff val="35000"/>
                  </a:schemeClr>
                </a:solidFill>
              </a:rPr>
              <a:t>lost to </a:t>
            </a:r>
            <a:r>
              <a:rPr lang="en-GB" sz="800" i="1" dirty="0" err="1">
                <a:solidFill>
                  <a:schemeClr val="tx1">
                    <a:lumMod val="65000"/>
                    <a:lumOff val="35000"/>
                  </a:schemeClr>
                </a:solidFill>
              </a:rPr>
              <a:t>follow-up</a:t>
            </a:r>
            <a:r>
              <a:rPr lang="en-GB" sz="800" dirty="0" err="1">
                <a:solidFill>
                  <a:schemeClr val="tx1">
                    <a:lumMod val="65000"/>
                    <a:lumOff val="35000"/>
                  </a:schemeClr>
                </a:solidFill>
              </a:rPr>
              <a:t>;SOC</a:t>
            </a:r>
            <a:r>
              <a:rPr lang="en-GB" sz="800" dirty="0">
                <a:solidFill>
                  <a:schemeClr val="tx1">
                    <a:lumMod val="65000"/>
                    <a:lumOff val="35000"/>
                  </a:schemeClr>
                </a:solidFill>
              </a:rPr>
              <a:t>, </a:t>
            </a:r>
            <a:r>
              <a:rPr lang="en-GB" sz="800" i="1" dirty="0">
                <a:solidFill>
                  <a:schemeClr val="tx1">
                    <a:lumMod val="65000"/>
                    <a:lumOff val="35000"/>
                  </a:schemeClr>
                </a:solidFill>
              </a:rPr>
              <a:t>standard of care</a:t>
            </a:r>
            <a:endParaRPr lang="en-GB" sz="800" dirty="0">
              <a:solidFill>
                <a:schemeClr val="tx1">
                  <a:lumMod val="65000"/>
                  <a:lumOff val="35000"/>
                </a:schemeClr>
              </a:solidFill>
            </a:endParaRPr>
          </a:p>
          <a:p>
            <a:r>
              <a:rPr lang="en-GB" sz="800" dirty="0">
                <a:solidFill>
                  <a:schemeClr val="tx1">
                    <a:lumMod val="65000"/>
                    <a:lumOff val="35000"/>
                  </a:schemeClr>
                </a:solidFill>
              </a:rPr>
              <a:t>Boyd MA </a:t>
            </a:r>
            <a:r>
              <a:rPr lang="en-GB" sz="800" i="1" dirty="0">
                <a:solidFill>
                  <a:schemeClr val="tx1">
                    <a:lumMod val="65000"/>
                    <a:lumOff val="35000"/>
                  </a:schemeClr>
                </a:solidFill>
              </a:rPr>
              <a:t>et al</a:t>
            </a:r>
            <a:r>
              <a:rPr lang="en-GB" sz="800" dirty="0">
                <a:solidFill>
                  <a:schemeClr val="tx1">
                    <a:lumMod val="65000"/>
                    <a:lumOff val="35000"/>
                  </a:schemeClr>
                </a:solidFill>
              </a:rPr>
              <a:t>. Rapid initiation of antiretroviral therapy at HIV diagnosis: definition, process, knowledge gaps. HIV Medicine. 2019;20(Suppl 1):3-11. </a:t>
            </a:r>
          </a:p>
        </p:txBody>
      </p:sp>
      <p:sp>
        <p:nvSpPr>
          <p:cNvPr id="6" name="TextBox 5"/>
          <p:cNvSpPr txBox="1"/>
          <p:nvPr/>
        </p:nvSpPr>
        <p:spPr>
          <a:xfrm>
            <a:off x="660687" y="2607725"/>
            <a:ext cx="4245142" cy="1200329"/>
          </a:xfrm>
          <a:prstGeom prst="rect">
            <a:avLst/>
          </a:prstGeom>
          <a:noFill/>
        </p:spPr>
        <p:txBody>
          <a:bodyPr wrap="square" rtlCol="0">
            <a:spAutoFit/>
          </a:bodyPr>
          <a:lstStyle/>
          <a:p>
            <a:pPr algn="ctr"/>
            <a:r>
              <a:rPr lang="pt-PT" dirty="0"/>
              <a:t>Resultados avaliados em ensaios clínicos randomizados, que compararam o início do tratamento antirretrovírico no mesmo dia </a:t>
            </a:r>
            <a:r>
              <a:rPr lang="pt-PT" i="1" dirty="0"/>
              <a:t>versus</a:t>
            </a:r>
            <a:r>
              <a:rPr lang="pt-PT" dirty="0"/>
              <a:t> </a:t>
            </a:r>
            <a:r>
              <a:rPr lang="pt-PT" i="1" dirty="0"/>
              <a:t>SOC</a:t>
            </a:r>
            <a:r>
              <a:rPr lang="pt-PT" dirty="0"/>
              <a:t>.</a:t>
            </a:r>
          </a:p>
        </p:txBody>
      </p:sp>
      <p:pic>
        <p:nvPicPr>
          <p:cNvPr id="2" name="Imagem 1"/>
          <p:cNvPicPr>
            <a:picLocks noChangeAspect="1"/>
          </p:cNvPicPr>
          <p:nvPr/>
        </p:nvPicPr>
        <p:blipFill rotWithShape="1">
          <a:blip r:embed="rId3"/>
          <a:srcRect l="942" t="3803" r="6766" b="1376"/>
          <a:stretch/>
        </p:blipFill>
        <p:spPr>
          <a:xfrm>
            <a:off x="5531828" y="756833"/>
            <a:ext cx="4688490" cy="5472162"/>
          </a:xfrm>
          <a:prstGeom prst="rect">
            <a:avLst/>
          </a:prstGeom>
          <a:ln>
            <a:solidFill>
              <a:srgbClr val="6BBAFF"/>
            </a:solidFill>
          </a:ln>
          <a:effectLst>
            <a:outerShdw blurRad="292100" dist="139700" dir="2700000" sx="98000" sy="98000" algn="tl" rotWithShape="0">
              <a:srgbClr val="6BBAFF">
                <a:alpha val="65000"/>
              </a:srgbClr>
            </a:outerShdw>
          </a:effectLst>
        </p:spPr>
      </p:pic>
      <p:sp>
        <p:nvSpPr>
          <p:cNvPr id="11" name="Rectangle 4">
            <a:extLst>
              <a:ext uri="{FF2B5EF4-FFF2-40B4-BE49-F238E27FC236}">
                <a16:creationId xmlns:a16="http://schemas.microsoft.com/office/drawing/2014/main" id="{FA0F0D21-3175-9940-B5DA-80C3CE95A61C}"/>
              </a:ext>
            </a:extLst>
          </p:cNvPr>
          <p:cNvSpPr/>
          <p:nvPr/>
        </p:nvSpPr>
        <p:spPr>
          <a:xfrm>
            <a:off x="161513" y="237151"/>
            <a:ext cx="8164020" cy="461665"/>
          </a:xfrm>
          <a:prstGeom prst="rect">
            <a:avLst/>
          </a:prstGeom>
        </p:spPr>
        <p:txBody>
          <a:bodyPr wrap="square">
            <a:spAutoFit/>
          </a:bodyPr>
          <a:lstStyle/>
          <a:p>
            <a:r>
              <a:rPr lang="pt-PT" sz="2400" b="1" dirty="0">
                <a:solidFill>
                  <a:srgbClr val="C00000"/>
                </a:solidFill>
              </a:rPr>
              <a:t>DADOS DA MEDICINA BASEADA NA EVIDÊNCIA</a:t>
            </a:r>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59D1A63AD721146B13CCDD251AB8CEE" ma:contentTypeVersion="19" ma:contentTypeDescription="Criar um novo documento." ma:contentTypeScope="" ma:versionID="4f8566e0eb9f4eabcc0bf76d8527b509">
  <xsd:schema xmlns:xsd="http://www.w3.org/2001/XMLSchema" xmlns:xs="http://www.w3.org/2001/XMLSchema" xmlns:p="http://schemas.microsoft.com/office/2006/metadata/properties" xmlns:ns2="8a0f226f-03b2-4947-9090-c39abbd893da" xmlns:ns3="55135061-0a37-48d2-ac86-71406df4b757" targetNamespace="http://schemas.microsoft.com/office/2006/metadata/properties" ma:root="true" ma:fieldsID="d05d8966087371543298f312aa7a418a" ns2:_="" ns3:_="">
    <xsd:import namespace="8a0f226f-03b2-4947-9090-c39abbd893da"/>
    <xsd:import namespace="55135061-0a37-48d2-ac86-71406df4b757"/>
    <xsd:element name="properties">
      <xsd:complexType>
        <xsd:sequence>
          <xsd:element name="documentManagement">
            <xsd:complexType>
              <xsd:all>
                <xsd:element ref="ns2:Notes" minOccurs="0"/>
                <xsd:element ref="ns2:MediaServiceMetadata" minOccurs="0"/>
                <xsd:element ref="ns2:MediaServiceFastMetadata"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f226f-03b2-4947-9090-c39abbd893da" elementFormDefault="qualified">
    <xsd:import namespace="http://schemas.microsoft.com/office/2006/documentManagement/types"/>
    <xsd:import namespace="http://schemas.microsoft.com/office/infopath/2007/PartnerControls"/>
    <xsd:element name="Notes" ma:index="2" nillable="true" ma:displayName="Notes" ma:description="Some info about the file" ma:format="Dropdown" ma:internalName="Notes">
      <xsd:simpleType>
        <xsd:restriction base="dms:Not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m" ma:readOnly="false" ma:fieldId="{5cf76f15-5ced-4ddc-b409-7134ff3c332f}" ma:taxonomyMulti="true" ma:sspId="35cdde7a-2316-4299-9deb-636ab421f4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135061-0a37-48d2-ac86-71406df4b757" elementFormDefault="qualified">
    <xsd:import namespace="http://schemas.microsoft.com/office/2006/documentManagement/types"/>
    <xsd:import namespace="http://schemas.microsoft.com/office/infopath/2007/PartnerControls"/>
    <xsd:element name="SharedWithUsers" ma:index="12" nillable="true" ma:displayName="Partilhado Com"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Partilhado Com" ma:hidden="true" ma:internalName="SharedWithDetails" ma:readOnly="true">
      <xsd:simpleType>
        <xsd:restriction base="dms:Note"/>
      </xsd:simpleType>
    </xsd:element>
    <xsd:element name="TaxCatchAll" ma:index="23" nillable="true" ma:displayName="Taxonomy Catch All Column" ma:hidden="true" ma:list="{7be967f5-60fb-4e02-9405-01832f1c2c82}" ma:internalName="TaxCatchAll" ma:showField="CatchAllData" ma:web="55135061-0a37-48d2-ac86-71406df4b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údo"/>
        <xsd:element ref="dc:title" minOccurs="0" maxOccurs="1" ma:index="0"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135061-0a37-48d2-ac86-71406df4b757" xsi:nil="true"/>
    <Notes xmlns="8a0f226f-03b2-4947-9090-c39abbd893da" xsi:nil="true"/>
    <lcf76f155ced4ddcb4097134ff3c332f xmlns="8a0f226f-03b2-4947-9090-c39abbd893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CF3E6F-A630-4326-83F0-F8074301EFEC}">
  <ds:schemaRefs>
    <ds:schemaRef ds:uri="http://schemas.microsoft.com/sharepoint/v3/contenttype/forms"/>
  </ds:schemaRefs>
</ds:datastoreItem>
</file>

<file path=customXml/itemProps2.xml><?xml version="1.0" encoding="utf-8"?>
<ds:datastoreItem xmlns:ds="http://schemas.openxmlformats.org/officeDocument/2006/customXml" ds:itemID="{B6F0DC72-9ACF-4C4F-A19E-15FF76265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f226f-03b2-4947-9090-c39abbd893da"/>
    <ds:schemaRef ds:uri="55135061-0a37-48d2-ac86-71406df4b7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E1496C-B4CF-444B-897C-5A93473E8312}">
  <ds:schemaRefs>
    <ds:schemaRef ds:uri="http://schemas.microsoft.com/office/2006/metadata/properties"/>
    <ds:schemaRef ds:uri="http://schemas.microsoft.com/office/infopath/2007/PartnerControls"/>
    <ds:schemaRef ds:uri="55135061-0a37-48d2-ac86-71406df4b757"/>
    <ds:schemaRef ds:uri="8a0f226f-03b2-4947-9090-c39abbd893da"/>
  </ds:schemaRefs>
</ds:datastoreItem>
</file>

<file path=docProps/app.xml><?xml version="1.0" encoding="utf-8"?>
<Properties xmlns="http://schemas.openxmlformats.org/officeDocument/2006/extended-properties" xmlns:vt="http://schemas.openxmlformats.org/officeDocument/2006/docPropsVTypes">
  <Template/>
  <TotalTime>2140</TotalTime>
  <Words>10705</Words>
  <Application>Microsoft Office PowerPoint</Application>
  <PresentationFormat>Ecrã Panorâmico</PresentationFormat>
  <Paragraphs>505</Paragraphs>
  <Slides>35</Slides>
  <Notes>29</Notes>
  <HiddenSlides>0</HiddenSlides>
  <MMClips>0</MMClips>
  <ScaleCrop>false</ScaleCrop>
  <HeadingPairs>
    <vt:vector size="6" baseType="variant">
      <vt:variant>
        <vt:lpstr>Tipos de letra usados</vt:lpstr>
      </vt:variant>
      <vt:variant>
        <vt:i4>9</vt:i4>
      </vt:variant>
      <vt:variant>
        <vt:lpstr>Tema</vt:lpstr>
      </vt:variant>
      <vt:variant>
        <vt:i4>2</vt:i4>
      </vt:variant>
      <vt:variant>
        <vt:lpstr>Títulos dos diapositivos</vt:lpstr>
      </vt:variant>
      <vt:variant>
        <vt:i4>35</vt:i4>
      </vt:variant>
    </vt:vector>
  </HeadingPairs>
  <TitlesOfParts>
    <vt:vector size="46" baseType="lpstr">
      <vt:lpstr>.Lucida Grande UI Regular</vt:lpstr>
      <vt:lpstr>Arial</vt:lpstr>
      <vt:lpstr>Arial Narrow</vt:lpstr>
      <vt:lpstr>Calibri</vt:lpstr>
      <vt:lpstr>Calibri Light</vt:lpstr>
      <vt:lpstr>Symbol</vt:lpstr>
      <vt:lpstr>Times New Roman</vt:lpstr>
      <vt:lpstr>Times New Roman Bold</vt:lpstr>
      <vt:lpstr>Wingdings</vt:lpstr>
      <vt:lpstr>Tema do Office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INFORMAÇÕES ESSENCIAIS COMPATÍVEIS COM O RESUMO DAS CARACTERÍSTICAS DO MEDICAMENTO BIKTARVY®</vt:lpstr>
      <vt:lpstr>INFORMAÇÕES ESSENCIAIS COMPATÍVEIS COM O RESUMO DAS CARACTERÍSTICAS DO MEDICAMENTO DESCOVY®</vt:lpstr>
      <vt:lpstr>INFORMAÇÕES ESSENCIAIS COMPATÍVEIS COM O RESUMO DAS CARACTERÍSTICAS DO MEDICAMENTO TRUVADA®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Rui Batista</dc:creator>
  <cp:lastModifiedBy>Sofia Martins (Contractor)</cp:lastModifiedBy>
  <cp:revision>49</cp:revision>
  <cp:lastPrinted>2022-04-06T08:44:27Z</cp:lastPrinted>
  <dcterms:created xsi:type="dcterms:W3CDTF">2022-03-10T14:53:49Z</dcterms:created>
  <dcterms:modified xsi:type="dcterms:W3CDTF">2024-01-23T10:25:11Z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2022-04-13T17:07:15Z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0516f295-3381-497b-82af-53168258cc2b</vt:lpwstr>
  </property>
  <property fmtid="{D5CDD505-2E9C-101B-9397-08002B2CF9AE}" pid="8" name="MSIP_Label_418c1083-8924-401d-97ae-40f5eed0fcd8_ContentBits">
    <vt:lpwstr>0</vt:lpwstr>
  </property>
  <property fmtid="{D5CDD505-2E9C-101B-9397-08002B2CF9AE}" pid="9" name="ContentTypeId">
    <vt:lpwstr>0x010100959D1A63AD721146B13CCDD251AB8CEE</vt:lpwstr>
  </property>
</Properties>
</file>